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65487" y="509725"/>
            <a:ext cx="3021329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3E8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A5A5A5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3E8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A5A5A5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3E8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A5A5A5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50986" cy="5143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3E8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A5A5A5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50986" cy="51434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691680" y="1923677"/>
            <a:ext cx="7129145" cy="0"/>
          </a:xfrm>
          <a:custGeom>
            <a:avLst/>
            <a:gdLst/>
            <a:ahLst/>
            <a:cxnLst/>
            <a:rect l="l" t="t" r="r" b="b"/>
            <a:pathLst>
              <a:path w="7129145" h="0">
                <a:moveTo>
                  <a:pt x="0" y="0"/>
                </a:moveTo>
                <a:lnTo>
                  <a:pt x="7128791" y="0"/>
                </a:lnTo>
              </a:path>
            </a:pathLst>
          </a:custGeom>
          <a:ln w="19049">
            <a:solidFill>
              <a:srgbClr val="00B0F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A5A5A5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350986" cy="51434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691680" y="1131590"/>
            <a:ext cx="7129145" cy="0"/>
          </a:xfrm>
          <a:custGeom>
            <a:avLst/>
            <a:gdLst/>
            <a:ahLst/>
            <a:cxnLst/>
            <a:rect l="l" t="t" r="r" b="b"/>
            <a:pathLst>
              <a:path w="7129145" h="0">
                <a:moveTo>
                  <a:pt x="0" y="0"/>
                </a:moveTo>
                <a:lnTo>
                  <a:pt x="7128791" y="0"/>
                </a:lnTo>
              </a:path>
            </a:pathLst>
          </a:custGeom>
          <a:ln w="19049">
            <a:solidFill>
              <a:srgbClr val="00B0F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64705" y="326845"/>
            <a:ext cx="6917202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3E8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65487" y="1335740"/>
            <a:ext cx="6925945" cy="2406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619798" y="4857748"/>
            <a:ext cx="148590" cy="111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A5A5A5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rememberthemilk.com/" TargetMode="External"/><Relationship Id="rId3" Type="http://schemas.openxmlformats.org/officeDocument/2006/relationships/hyperlink" Target="https://flask.io/" TargetMode="External"/><Relationship Id="rId4" Type="http://schemas.openxmlformats.org/officeDocument/2006/relationships/hyperlink" Target="https://docs.yandex.ru/docs?type=docx" TargetMode="Externa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funtrivia.com/" TargetMode="Externa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veed.io/tools/annotate-video" TargetMode="External"/><Relationship Id="rId3" Type="http://schemas.openxmlformats.org/officeDocument/2006/relationships/hyperlink" Target="https://flixier.com/tools/annotate-videos-online" TargetMode="Externa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killsetmetodista.ru/" TargetMode="Externa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yberleninka.ru/article/n/metod-oprosa-360-gradusov-v-otsenke-professionalnoy-deyatelnosti-uchitelya/viewer" TargetMode="External"/><Relationship Id="rId3" Type="http://schemas.openxmlformats.org/officeDocument/2006/relationships/hyperlink" Target="https://www.ispring.ru/elearning-insights/metod-otsenki-360-gradusov" TargetMode="External"/><Relationship Id="rId4" Type="http://schemas.openxmlformats.org/officeDocument/2006/relationships/hyperlink" Target="https://hreducation.ru/blog/2022/11/25/%D0%BE%D1%86%D0%B5%D0%BD%D0%BA%D0%B0-360/" TargetMode="Externa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780432" y="2321021"/>
            <a:ext cx="6930390" cy="104902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>
              <a:lnSpc>
                <a:spcPct val="111900"/>
              </a:lnSpc>
              <a:spcBef>
                <a:spcPts val="90"/>
              </a:spcBef>
            </a:pPr>
            <a:r>
              <a:rPr dirty="0" sz="2000">
                <a:solidFill>
                  <a:srgbClr val="333333"/>
                </a:solidFill>
                <a:latin typeface="Roboto"/>
                <a:cs typeface="Roboto"/>
              </a:rPr>
              <a:t>Модели</a:t>
            </a:r>
            <a:r>
              <a:rPr dirty="0" sz="2000" spc="4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dirty="0" sz="2000">
                <a:solidFill>
                  <a:srgbClr val="333333"/>
                </a:solidFill>
                <a:latin typeface="Roboto"/>
                <a:cs typeface="Roboto"/>
              </a:rPr>
              <a:t>наставничества</a:t>
            </a:r>
            <a:r>
              <a:rPr dirty="0" sz="2000" spc="45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dirty="0" sz="2000">
                <a:solidFill>
                  <a:srgbClr val="333333"/>
                </a:solidFill>
                <a:latin typeface="Roboto"/>
                <a:cs typeface="Roboto"/>
              </a:rPr>
              <a:t>в</a:t>
            </a:r>
            <a:r>
              <a:rPr dirty="0" sz="2000" spc="45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dirty="0" sz="2000">
                <a:solidFill>
                  <a:srgbClr val="333333"/>
                </a:solidFill>
                <a:latin typeface="Roboto"/>
                <a:cs typeface="Roboto"/>
              </a:rPr>
              <a:t>обучении</a:t>
            </a:r>
            <a:r>
              <a:rPr dirty="0" sz="2000" spc="45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dirty="0" sz="2000" spc="-10">
                <a:solidFill>
                  <a:srgbClr val="333333"/>
                </a:solidFill>
                <a:latin typeface="Roboto"/>
                <a:cs typeface="Roboto"/>
              </a:rPr>
              <a:t>иностранным </a:t>
            </a:r>
            <a:r>
              <a:rPr dirty="0" sz="2000">
                <a:solidFill>
                  <a:srgbClr val="333333"/>
                </a:solidFill>
                <a:latin typeface="Roboto"/>
                <a:cs typeface="Roboto"/>
              </a:rPr>
              <a:t>языкам:</a:t>
            </a:r>
            <a:r>
              <a:rPr dirty="0" sz="2000" spc="-35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dirty="0" sz="2000">
                <a:solidFill>
                  <a:srgbClr val="333333"/>
                </a:solidFill>
                <a:latin typeface="Roboto"/>
                <a:cs typeface="Roboto"/>
              </a:rPr>
              <a:t>как</a:t>
            </a:r>
            <a:r>
              <a:rPr dirty="0" sz="2000" spc="-3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dirty="0" sz="2000">
                <a:solidFill>
                  <a:srgbClr val="333333"/>
                </a:solidFill>
                <a:latin typeface="Roboto"/>
                <a:cs typeface="Roboto"/>
              </a:rPr>
              <a:t>совместить</a:t>
            </a:r>
            <a:r>
              <a:rPr dirty="0" sz="2000" spc="-3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dirty="0" sz="2000">
                <a:solidFill>
                  <a:srgbClr val="333333"/>
                </a:solidFill>
                <a:latin typeface="Roboto"/>
                <a:cs typeface="Roboto"/>
              </a:rPr>
              <a:t>задачи</a:t>
            </a:r>
            <a:r>
              <a:rPr dirty="0" sz="2000" spc="-3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dirty="0" sz="2000">
                <a:solidFill>
                  <a:srgbClr val="333333"/>
                </a:solidFill>
                <a:latin typeface="Roboto"/>
                <a:cs typeface="Roboto"/>
              </a:rPr>
              <a:t>наставника</a:t>
            </a:r>
            <a:r>
              <a:rPr dirty="0" sz="2000" spc="-35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dirty="0" sz="2000">
                <a:solidFill>
                  <a:srgbClr val="333333"/>
                </a:solidFill>
                <a:latin typeface="Roboto"/>
                <a:cs typeface="Roboto"/>
              </a:rPr>
              <a:t>и</a:t>
            </a:r>
            <a:r>
              <a:rPr dirty="0" sz="2000" spc="-3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dirty="0" sz="2000" spc="-10">
                <a:solidFill>
                  <a:srgbClr val="333333"/>
                </a:solidFill>
                <a:latin typeface="Roboto"/>
                <a:cs typeface="Roboto"/>
              </a:rPr>
              <a:t>принципы </a:t>
            </a:r>
            <a:r>
              <a:rPr dirty="0" sz="2000">
                <a:solidFill>
                  <a:srgbClr val="333333"/>
                </a:solidFill>
                <a:latin typeface="Roboto"/>
                <a:cs typeface="Roboto"/>
              </a:rPr>
              <a:t>и</a:t>
            </a:r>
            <a:r>
              <a:rPr dirty="0" sz="2000" spc="2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dirty="0" sz="2000">
                <a:solidFill>
                  <a:srgbClr val="333333"/>
                </a:solidFill>
                <a:latin typeface="Roboto"/>
                <a:cs typeface="Roboto"/>
              </a:rPr>
              <a:t>приемы</a:t>
            </a:r>
            <a:r>
              <a:rPr dirty="0" sz="2000" spc="25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dirty="0" sz="2000">
                <a:solidFill>
                  <a:srgbClr val="333333"/>
                </a:solidFill>
                <a:latin typeface="Roboto"/>
                <a:cs typeface="Roboto"/>
              </a:rPr>
              <a:t>обучения</a:t>
            </a:r>
            <a:r>
              <a:rPr dirty="0" sz="2000" spc="25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dirty="0" sz="2000">
                <a:solidFill>
                  <a:srgbClr val="333333"/>
                </a:solidFill>
                <a:latin typeface="Roboto"/>
                <a:cs typeface="Roboto"/>
              </a:rPr>
              <a:t>на</a:t>
            </a:r>
            <a:r>
              <a:rPr dirty="0" sz="2000" spc="25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dirty="0" sz="2000">
                <a:solidFill>
                  <a:srgbClr val="333333"/>
                </a:solidFill>
                <a:latin typeface="Roboto"/>
                <a:cs typeface="Roboto"/>
              </a:rPr>
              <a:t>уроке</a:t>
            </a:r>
            <a:r>
              <a:rPr dirty="0" sz="2000" spc="2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dirty="0" sz="2000">
                <a:solidFill>
                  <a:srgbClr val="333333"/>
                </a:solidFill>
                <a:latin typeface="Roboto"/>
                <a:cs typeface="Roboto"/>
              </a:rPr>
              <a:t>английского</a:t>
            </a:r>
            <a:r>
              <a:rPr dirty="0" sz="2000" spc="25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dirty="0" sz="2000" spc="-10">
                <a:solidFill>
                  <a:srgbClr val="333333"/>
                </a:solidFill>
                <a:latin typeface="Roboto"/>
                <a:cs typeface="Roboto"/>
              </a:rPr>
              <a:t>языка</a:t>
            </a:r>
            <a:endParaRPr sz="2000">
              <a:latin typeface="Roboto"/>
              <a:cs typeface="Roboto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874375" y="3481927"/>
            <a:ext cx="6743700" cy="6026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30"/>
              </a:spcBef>
            </a:pPr>
            <a:r>
              <a:rPr dirty="0" sz="1050">
                <a:solidFill>
                  <a:srgbClr val="888888"/>
                </a:solidFill>
                <a:latin typeface="Microsoft Sans Serif"/>
                <a:cs typeface="Microsoft Sans Serif"/>
              </a:rPr>
              <a:t>Алексей</a:t>
            </a:r>
            <a:r>
              <a:rPr dirty="0" sz="1050" spc="60">
                <a:solidFill>
                  <a:srgbClr val="888888"/>
                </a:solidFill>
                <a:latin typeface="Microsoft Sans Serif"/>
                <a:cs typeface="Microsoft Sans Serif"/>
              </a:rPr>
              <a:t> </a:t>
            </a:r>
            <a:r>
              <a:rPr dirty="0" sz="1050">
                <a:solidFill>
                  <a:srgbClr val="888888"/>
                </a:solidFill>
                <a:latin typeface="Microsoft Sans Serif"/>
                <a:cs typeface="Microsoft Sans Serif"/>
              </a:rPr>
              <a:t>Васильевич</a:t>
            </a:r>
            <a:r>
              <a:rPr dirty="0" sz="1050" spc="60">
                <a:solidFill>
                  <a:srgbClr val="888888"/>
                </a:solidFill>
                <a:latin typeface="Microsoft Sans Serif"/>
                <a:cs typeface="Microsoft Sans Serif"/>
              </a:rPr>
              <a:t> </a:t>
            </a:r>
            <a:r>
              <a:rPr dirty="0" sz="1050" spc="-10">
                <a:solidFill>
                  <a:srgbClr val="888888"/>
                </a:solidFill>
                <a:latin typeface="Microsoft Sans Serif"/>
                <a:cs typeface="Microsoft Sans Serif"/>
              </a:rPr>
              <a:t>Конобеев,</a:t>
            </a:r>
            <a:endParaRPr sz="1050">
              <a:latin typeface="Microsoft Sans Serif"/>
              <a:cs typeface="Microsoft Sans Serif"/>
            </a:endParaRPr>
          </a:p>
          <a:p>
            <a:pPr algn="ctr" marL="12700" marR="5080">
              <a:lnSpc>
                <a:spcPct val="100000"/>
              </a:lnSpc>
              <a:spcBef>
                <a:spcPts val="10"/>
              </a:spcBef>
            </a:pPr>
            <a:r>
              <a:rPr dirty="0" sz="900" spc="-10" i="1">
                <a:solidFill>
                  <a:srgbClr val="888888"/>
                </a:solidFill>
                <a:latin typeface="Arial"/>
                <a:cs typeface="Arial"/>
              </a:rPr>
              <a:t>к.пед.н.,</a:t>
            </a:r>
            <a:r>
              <a:rPr dirty="0" sz="900" spc="-15" i="1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888888"/>
                </a:solidFill>
                <a:latin typeface="Arial"/>
                <a:cs typeface="Arial"/>
              </a:rPr>
              <a:t>ст.н.с.</a:t>
            </a:r>
            <a:r>
              <a:rPr dirty="0" sz="900" spc="-15" i="1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888888"/>
                </a:solidFill>
                <a:latin typeface="Arial"/>
                <a:cs typeface="Arial"/>
              </a:rPr>
              <a:t>Лаборатории</a:t>
            </a:r>
            <a:r>
              <a:rPr dirty="0" sz="900" spc="-15" i="1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888888"/>
                </a:solidFill>
                <a:latin typeface="Arial"/>
                <a:cs typeface="Arial"/>
              </a:rPr>
              <a:t>общего</a:t>
            </a:r>
            <a:r>
              <a:rPr dirty="0" sz="900" spc="-15" i="1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888888"/>
                </a:solidFill>
                <a:latin typeface="Arial"/>
                <a:cs typeface="Arial"/>
              </a:rPr>
              <a:t>филологического</a:t>
            </a:r>
            <a:r>
              <a:rPr dirty="0" sz="900" spc="-15" i="1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888888"/>
                </a:solidFill>
                <a:latin typeface="Arial"/>
                <a:cs typeface="Arial"/>
              </a:rPr>
              <a:t>образования</a:t>
            </a:r>
            <a:r>
              <a:rPr dirty="0" sz="900" spc="-15" i="1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888888"/>
                </a:solidFill>
                <a:latin typeface="Arial"/>
                <a:cs typeface="Arial"/>
              </a:rPr>
              <a:t>ИСМО</a:t>
            </a:r>
            <a:r>
              <a:rPr dirty="0" sz="900" spc="-15" i="1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dirty="0" sz="900" spc="-35" i="1">
                <a:solidFill>
                  <a:srgbClr val="888888"/>
                </a:solidFill>
                <a:latin typeface="Arial"/>
                <a:cs typeface="Arial"/>
              </a:rPr>
              <a:t>РАО,</a:t>
            </a:r>
            <a:r>
              <a:rPr dirty="0" sz="900" spc="-15" i="1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888888"/>
                </a:solidFill>
                <a:latin typeface="Arial"/>
                <a:cs typeface="Arial"/>
              </a:rPr>
              <a:t>доцент</a:t>
            </a:r>
            <a:r>
              <a:rPr dirty="0" sz="900" spc="-15" i="1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888888"/>
                </a:solidFill>
                <a:latin typeface="Arial"/>
                <a:cs typeface="Arial"/>
              </a:rPr>
              <a:t>Института</a:t>
            </a:r>
            <a:r>
              <a:rPr dirty="0" sz="900" spc="-15" i="1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888888"/>
                </a:solidFill>
                <a:latin typeface="Arial"/>
                <a:cs typeface="Arial"/>
              </a:rPr>
              <a:t>иностранных</a:t>
            </a:r>
            <a:r>
              <a:rPr dirty="0" sz="900" spc="-15" i="1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888888"/>
                </a:solidFill>
                <a:latin typeface="Arial"/>
                <a:cs typeface="Arial"/>
              </a:rPr>
              <a:t>языков МПГУ,</a:t>
            </a:r>
            <a:r>
              <a:rPr dirty="0" sz="900" spc="-15" i="1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888888"/>
                </a:solidFill>
                <a:latin typeface="Arial"/>
                <a:cs typeface="Arial"/>
              </a:rPr>
              <a:t>академический</a:t>
            </a:r>
            <a:r>
              <a:rPr dirty="0" sz="900" spc="-15" i="1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888888"/>
                </a:solidFill>
                <a:latin typeface="Arial"/>
                <a:cs typeface="Arial"/>
              </a:rPr>
              <a:t>директор Умскул,</a:t>
            </a:r>
            <a:r>
              <a:rPr dirty="0" sz="900" spc="-15" i="1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888888"/>
                </a:solidFill>
                <a:latin typeface="Arial"/>
                <a:cs typeface="Arial"/>
              </a:rPr>
              <a:t>главный </a:t>
            </a:r>
            <a:r>
              <a:rPr dirty="0" sz="900" i="1">
                <a:solidFill>
                  <a:srgbClr val="888888"/>
                </a:solidFill>
                <a:latin typeface="Arial"/>
                <a:cs typeface="Arial"/>
              </a:rPr>
              <a:t>редактор</a:t>
            </a:r>
            <a:r>
              <a:rPr dirty="0" sz="900" spc="-15" i="1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888888"/>
                </a:solidFill>
                <a:latin typeface="Arial"/>
                <a:cs typeface="Arial"/>
              </a:rPr>
              <a:t>издательства</a:t>
            </a:r>
            <a:r>
              <a:rPr dirty="0" sz="900" spc="-15" i="1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888888"/>
                </a:solidFill>
                <a:latin typeface="Arial"/>
                <a:cs typeface="Arial"/>
              </a:rPr>
              <a:t>“Титул” </a:t>
            </a:r>
            <a:r>
              <a:rPr dirty="0" sz="900" i="1">
                <a:solidFill>
                  <a:srgbClr val="888888"/>
                </a:solidFill>
                <a:latin typeface="Arial"/>
                <a:cs typeface="Arial"/>
              </a:rPr>
              <a:t>и</a:t>
            </a:r>
            <a:r>
              <a:rPr dirty="0" sz="900" spc="-15" i="1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888888"/>
                </a:solidFill>
                <a:latin typeface="Arial"/>
                <a:cs typeface="Arial"/>
              </a:rPr>
              <a:t>журнала “Английский</a:t>
            </a:r>
            <a:r>
              <a:rPr dirty="0" sz="900" spc="-15" i="1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888888"/>
                </a:solidFill>
                <a:latin typeface="Arial"/>
                <a:cs typeface="Arial"/>
              </a:rPr>
              <a:t>язык</a:t>
            </a:r>
            <a:r>
              <a:rPr dirty="0" sz="900" spc="-10" i="1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888888"/>
                </a:solidFill>
                <a:latin typeface="Arial"/>
                <a:cs typeface="Arial"/>
              </a:rPr>
              <a:t>в</a:t>
            </a:r>
            <a:r>
              <a:rPr dirty="0" sz="900" spc="-15" i="1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888888"/>
                </a:solidFill>
                <a:latin typeface="Arial"/>
                <a:cs typeface="Arial"/>
              </a:rPr>
              <a:t>школе, </a:t>
            </a:r>
            <a:r>
              <a:rPr dirty="0" sz="900" i="1">
                <a:solidFill>
                  <a:srgbClr val="888888"/>
                </a:solidFill>
                <a:latin typeface="Arial"/>
                <a:cs typeface="Arial"/>
              </a:rPr>
              <a:t>эксперт</a:t>
            </a:r>
            <a:r>
              <a:rPr dirty="0" sz="900" spc="-55" i="1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dirty="0" sz="900" spc="-20" i="1">
                <a:solidFill>
                  <a:srgbClr val="888888"/>
                </a:solidFill>
                <a:latin typeface="Arial"/>
                <a:cs typeface="Arial"/>
              </a:rPr>
              <a:t>МЦКО</a:t>
            </a:r>
            <a:endParaRPr sz="9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8374" y="365223"/>
            <a:ext cx="2410475" cy="1451849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5579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Инструменты</a:t>
            </a:r>
            <a:r>
              <a:rPr dirty="0" spc="-30"/>
              <a:t> </a:t>
            </a:r>
            <a:r>
              <a:rPr dirty="0"/>
              <a:t>для</a:t>
            </a:r>
            <a:r>
              <a:rPr dirty="0" spc="-25"/>
              <a:t> </a:t>
            </a:r>
            <a:r>
              <a:rPr dirty="0" spc="-10"/>
              <a:t>планирования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1765487" y="1328882"/>
            <a:ext cx="6783070" cy="2433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894715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Microsoft Sans Serif"/>
                <a:cs typeface="Microsoft Sans Serif"/>
              </a:rPr>
              <a:t>Творческие</a:t>
            </a:r>
            <a:r>
              <a:rPr dirty="0" sz="1600" spc="-6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и</a:t>
            </a:r>
            <a:r>
              <a:rPr dirty="0" sz="1600" spc="-6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игровые</a:t>
            </a:r>
            <a:r>
              <a:rPr dirty="0" sz="1600" spc="-6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проекты</a:t>
            </a:r>
            <a:r>
              <a:rPr dirty="0" sz="1600" spc="-6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требуют</a:t>
            </a:r>
            <a:r>
              <a:rPr dirty="0" sz="1600" spc="-6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больше</a:t>
            </a:r>
            <a:r>
              <a:rPr dirty="0" sz="1600" spc="-6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времени,</a:t>
            </a:r>
            <a:r>
              <a:rPr dirty="0" sz="1600" spc="-60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чем </a:t>
            </a:r>
            <a:r>
              <a:rPr dirty="0" sz="1600" spc="-10">
                <a:latin typeface="Microsoft Sans Serif"/>
                <a:cs typeface="Microsoft Sans Serif"/>
              </a:rPr>
              <a:t>информационные.</a:t>
            </a:r>
            <a:endParaRPr sz="1600">
              <a:latin typeface="Microsoft Sans Serif"/>
              <a:cs typeface="Microsoft Sans Serif"/>
            </a:endParaRPr>
          </a:p>
          <a:p>
            <a:pPr marL="12700" marR="133350">
              <a:lnSpc>
                <a:spcPct val="100000"/>
              </a:lnSpc>
              <a:spcBef>
                <a:spcPts val="600"/>
              </a:spcBef>
            </a:pPr>
            <a:r>
              <a:rPr dirty="0" sz="1600">
                <a:latin typeface="Microsoft Sans Serif"/>
                <a:cs typeface="Microsoft Sans Serif"/>
              </a:rPr>
              <a:t>Поэтому</a:t>
            </a:r>
            <a:r>
              <a:rPr dirty="0" sz="1600" spc="-50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полезно</a:t>
            </a:r>
            <a:r>
              <a:rPr dirty="0" sz="1600" spc="-5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научить</a:t>
            </a:r>
            <a:r>
              <a:rPr dirty="0" sz="1600" spc="-50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школьников</a:t>
            </a:r>
            <a:r>
              <a:rPr dirty="0" sz="1600" spc="-50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использовать</a:t>
            </a:r>
            <a:r>
              <a:rPr dirty="0" sz="1600" spc="-5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инструменты</a:t>
            </a:r>
            <a:r>
              <a:rPr dirty="0" sz="1600" spc="-50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для </a:t>
            </a:r>
            <a:r>
              <a:rPr dirty="0" sz="1600" spc="-20">
                <a:latin typeface="Microsoft Sans Serif"/>
                <a:cs typeface="Microsoft Sans Serif"/>
              </a:rPr>
              <a:t>организации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времени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и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работы:</a:t>
            </a:r>
            <a:endParaRPr sz="1600">
              <a:latin typeface="Microsoft Sans Serif"/>
              <a:cs typeface="Microsoft Sans Serif"/>
            </a:endParaRPr>
          </a:p>
          <a:p>
            <a:pPr marL="240029" indent="-121285">
              <a:lnSpc>
                <a:spcPts val="1764"/>
              </a:lnSpc>
              <a:buChar char="•"/>
              <a:tabLst>
                <a:tab pos="240029" algn="l"/>
              </a:tabLst>
            </a:pPr>
            <a:r>
              <a:rPr dirty="0" sz="1600" spc="-30">
                <a:latin typeface="Microsoft Sans Serif"/>
                <a:cs typeface="Microsoft Sans Serif"/>
              </a:rPr>
              <a:t>Онлайн-</a:t>
            </a:r>
            <a:r>
              <a:rPr dirty="0" sz="1600">
                <a:latin typeface="Microsoft Sans Serif"/>
                <a:cs typeface="Microsoft Sans Serif"/>
              </a:rPr>
              <a:t>календари</a:t>
            </a:r>
            <a:r>
              <a:rPr dirty="0" sz="1600" spc="-2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(например,</a:t>
            </a:r>
            <a:r>
              <a:rPr dirty="0" sz="1600" spc="-2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mail.ru,</a:t>
            </a:r>
            <a:r>
              <a:rPr dirty="0" sz="1600" spc="-2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google.com</a:t>
            </a:r>
            <a:r>
              <a:rPr dirty="0" sz="1600" spc="-2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и</a:t>
            </a:r>
            <a:r>
              <a:rPr dirty="0" sz="1600" spc="-2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другие)</a:t>
            </a:r>
            <a:endParaRPr sz="1600">
              <a:latin typeface="Microsoft Sans Serif"/>
              <a:cs typeface="Microsoft Sans Serif"/>
            </a:endParaRPr>
          </a:p>
          <a:p>
            <a:pPr marL="241300" marR="5080" indent="-121920">
              <a:lnSpc>
                <a:spcPts val="1730"/>
              </a:lnSpc>
              <a:spcBef>
                <a:spcPts val="1019"/>
              </a:spcBef>
              <a:buChar char="•"/>
              <a:tabLst>
                <a:tab pos="241300" algn="l"/>
              </a:tabLst>
            </a:pPr>
            <a:r>
              <a:rPr dirty="0" sz="1600" spc="-10">
                <a:latin typeface="Microsoft Sans Serif"/>
                <a:cs typeface="Microsoft Sans Serif"/>
              </a:rPr>
              <a:t>Управление</a:t>
            </a:r>
            <a:r>
              <a:rPr dirty="0" sz="1600" spc="-30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задачами</a:t>
            </a:r>
            <a:r>
              <a:rPr dirty="0" sz="1600" spc="-1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(например, </a:t>
            </a:r>
            <a:r>
              <a:rPr dirty="0" u="heavy" sz="1600" spc="-2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Microsoft Sans Serif"/>
                <a:cs typeface="Microsoft Sans Serif"/>
                <a:hlinkClick r:id="rId2"/>
              </a:rPr>
              <a:t>https://www.rememberthemilk.com/</a:t>
            </a:r>
            <a:r>
              <a:rPr dirty="0" sz="1600" spc="10">
                <a:solidFill>
                  <a:srgbClr val="0563C1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0">
                <a:latin typeface="Microsoft Sans Serif"/>
                <a:cs typeface="Microsoft Sans Serif"/>
              </a:rPr>
              <a:t>, </a:t>
            </a:r>
            <a:r>
              <a:rPr dirty="0" u="heavy" sz="1600" spc="-1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Microsoft Sans Serif"/>
                <a:cs typeface="Microsoft Sans Serif"/>
                <a:hlinkClick r:id="rId3"/>
              </a:rPr>
              <a:t>https://flask.io/</a:t>
            </a:r>
            <a:r>
              <a:rPr dirty="0" sz="1600" spc="20">
                <a:solidFill>
                  <a:srgbClr val="0563C1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0">
                <a:latin typeface="Microsoft Sans Serif"/>
                <a:cs typeface="Microsoft Sans Serif"/>
              </a:rPr>
              <a:t>)</a:t>
            </a:r>
            <a:endParaRPr sz="1600">
              <a:latin typeface="Microsoft Sans Serif"/>
              <a:cs typeface="Microsoft Sans Serif"/>
            </a:endParaRPr>
          </a:p>
          <a:p>
            <a:pPr marL="241300" marR="949960" indent="-121920">
              <a:lnSpc>
                <a:spcPts val="1730"/>
              </a:lnSpc>
              <a:spcBef>
                <a:spcPts val="1000"/>
              </a:spcBef>
              <a:buChar char="•"/>
              <a:tabLst>
                <a:tab pos="241300" algn="l"/>
              </a:tabLst>
            </a:pPr>
            <a:r>
              <a:rPr dirty="0" sz="1600" spc="-10">
                <a:latin typeface="Microsoft Sans Serif"/>
                <a:cs typeface="Microsoft Sans Serif"/>
              </a:rPr>
              <a:t>Совместные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документы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и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презентации: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Яндекс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Документы </a:t>
            </a:r>
            <a:r>
              <a:rPr dirty="0" u="heavy" sz="1600" spc="-1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Microsoft Sans Serif"/>
                <a:cs typeface="Microsoft Sans Serif"/>
                <a:hlinkClick r:id="rId4"/>
              </a:rPr>
              <a:t>https://docs.yandex.ru/docs?type=docx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691680" y="1131590"/>
            <a:ext cx="7129145" cy="0"/>
          </a:xfrm>
          <a:custGeom>
            <a:avLst/>
            <a:gdLst/>
            <a:ahLst/>
            <a:cxnLst/>
            <a:rect l="l" t="t" r="r" b="b"/>
            <a:pathLst>
              <a:path w="7129145" h="0">
                <a:moveTo>
                  <a:pt x="0" y="0"/>
                </a:moveTo>
                <a:lnTo>
                  <a:pt x="7128791" y="0"/>
                </a:lnTo>
              </a:path>
            </a:pathLst>
          </a:custGeom>
          <a:ln w="19049">
            <a:solidFill>
              <a:srgbClr val="00B0F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5579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flask.io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2474" y="1490513"/>
            <a:ext cx="6890778" cy="3529489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691680" y="1122065"/>
            <a:ext cx="7129145" cy="3972560"/>
            <a:chOff x="1691680" y="1122065"/>
            <a:chExt cx="7129145" cy="3972560"/>
          </a:xfrm>
        </p:grpSpPr>
        <p:sp>
          <p:nvSpPr>
            <p:cNvPr id="3" name="object 3" descr=""/>
            <p:cNvSpPr/>
            <p:nvPr/>
          </p:nvSpPr>
          <p:spPr>
            <a:xfrm>
              <a:off x="1691680" y="1131590"/>
              <a:ext cx="7129145" cy="0"/>
            </a:xfrm>
            <a:custGeom>
              <a:avLst/>
              <a:gdLst/>
              <a:ahLst/>
              <a:cxnLst/>
              <a:rect l="l" t="t" r="r" b="b"/>
              <a:pathLst>
                <a:path w="7129145" h="0">
                  <a:moveTo>
                    <a:pt x="0" y="0"/>
                  </a:moveTo>
                  <a:lnTo>
                    <a:pt x="7128791" y="0"/>
                  </a:lnTo>
                </a:path>
              </a:pathLst>
            </a:custGeom>
            <a:ln w="19049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2475" y="1131500"/>
              <a:ext cx="6325652" cy="396279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5579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rememberthemilk.com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335" marR="508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Инструменты</a:t>
            </a:r>
            <a:r>
              <a:rPr dirty="0" spc="-45"/>
              <a:t> </a:t>
            </a:r>
            <a:r>
              <a:rPr dirty="0"/>
              <a:t>для</a:t>
            </a:r>
            <a:r>
              <a:rPr dirty="0" spc="-40"/>
              <a:t> </a:t>
            </a:r>
            <a:r>
              <a:rPr dirty="0" spc="-20"/>
              <a:t>создания</a:t>
            </a:r>
            <a:r>
              <a:rPr dirty="0" spc="-40"/>
              <a:t> </a:t>
            </a:r>
            <a:r>
              <a:rPr dirty="0" spc="-10"/>
              <a:t>викторин</a:t>
            </a:r>
            <a:r>
              <a:rPr dirty="0" spc="-40"/>
              <a:t> </a:t>
            </a:r>
            <a:r>
              <a:rPr dirty="0"/>
              <a:t>и</a:t>
            </a:r>
            <a:r>
              <a:rPr dirty="0" spc="-40"/>
              <a:t> </a:t>
            </a:r>
            <a:r>
              <a:rPr dirty="0"/>
              <a:t>идеи</a:t>
            </a:r>
            <a:r>
              <a:rPr dirty="0" spc="-40"/>
              <a:t> </a:t>
            </a:r>
            <a:r>
              <a:rPr dirty="0" spc="-25"/>
              <a:t>для </a:t>
            </a:r>
            <a:r>
              <a:rPr dirty="0" spc="-10"/>
              <a:t>вопросов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1765487" y="1252681"/>
            <a:ext cx="6496050" cy="909319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600" spc="-25">
                <a:latin typeface="Microsoft Sans Serif"/>
                <a:cs typeface="Microsoft Sans Serif"/>
              </a:rPr>
              <a:t>Готовые</a:t>
            </a:r>
            <a:r>
              <a:rPr dirty="0" sz="1600" spc="-50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викторины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 spc="-35">
                <a:latin typeface="Microsoft Sans Serif"/>
                <a:cs typeface="Microsoft Sans Serif"/>
              </a:rPr>
              <a:t>как</a:t>
            </a:r>
            <a:r>
              <a:rPr dirty="0" sz="1600" spc="-50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источник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идей:</a:t>
            </a:r>
            <a:r>
              <a:rPr dirty="0" sz="1600" spc="-30">
                <a:latin typeface="Microsoft Sans Serif"/>
                <a:cs typeface="Microsoft Sans Serif"/>
              </a:rPr>
              <a:t> </a:t>
            </a:r>
            <a:r>
              <a:rPr dirty="0" u="heavy" sz="1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2"/>
              </a:rPr>
              <a:t>https://www.funtrivia.com/</a:t>
            </a:r>
            <a:endParaRPr sz="16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dirty="0" sz="1600">
                <a:latin typeface="Microsoft Sans Serif"/>
                <a:cs typeface="Microsoft Sans Serif"/>
              </a:rPr>
              <a:t>Quizziz</a:t>
            </a:r>
            <a:r>
              <a:rPr dirty="0" sz="1600" spc="-2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-</a:t>
            </a:r>
            <a:r>
              <a:rPr dirty="0" sz="1600" spc="-2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создание</a:t>
            </a:r>
            <a:r>
              <a:rPr dirty="0" sz="1600" spc="-25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викторин,</a:t>
            </a:r>
            <a:r>
              <a:rPr dirty="0" sz="1600" spc="-2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в</a:t>
            </a:r>
            <a:r>
              <a:rPr dirty="0" sz="1600" spc="-2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том</a:t>
            </a:r>
            <a:r>
              <a:rPr dirty="0" sz="1600" spc="-2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числе</a:t>
            </a:r>
            <a:r>
              <a:rPr dirty="0" sz="1600" spc="-2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с</a:t>
            </a:r>
            <a:r>
              <a:rPr dirty="0" sz="1600" spc="-2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помощью</a:t>
            </a:r>
            <a:r>
              <a:rPr dirty="0" sz="1600" spc="-2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искусственного интеллекта,</a:t>
            </a:r>
            <a:r>
              <a:rPr dirty="0" sz="1600" spc="-5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и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проведение</a:t>
            </a:r>
            <a:r>
              <a:rPr dirty="0" sz="1600" spc="-50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их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5579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/>
              <a:t>Чему</a:t>
            </a:r>
            <a:r>
              <a:rPr dirty="0" spc="-125"/>
              <a:t> </a:t>
            </a:r>
            <a:r>
              <a:rPr dirty="0"/>
              <a:t>учатся</a:t>
            </a:r>
            <a:r>
              <a:rPr dirty="0" spc="-125"/>
              <a:t> </a:t>
            </a:r>
            <a:r>
              <a:rPr dirty="0" spc="-25"/>
              <a:t>школьники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1765487" y="1252681"/>
            <a:ext cx="6729095" cy="1640839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600" spc="-10">
                <a:latin typeface="Microsoft Sans Serif"/>
                <a:cs typeface="Microsoft Sans Serif"/>
              </a:rPr>
              <a:t>Помимо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отработки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языкового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материала:</a:t>
            </a:r>
            <a:endParaRPr sz="1600">
              <a:latin typeface="Microsoft Sans Serif"/>
              <a:cs typeface="Microsoft Sans Serif"/>
            </a:endParaRPr>
          </a:p>
          <a:p>
            <a:pPr marL="469265" indent="-39751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469265" algn="l"/>
              </a:tabLst>
            </a:pPr>
            <a:r>
              <a:rPr dirty="0" sz="1600" spc="-20">
                <a:latin typeface="Microsoft Sans Serif"/>
                <a:cs typeface="Microsoft Sans Serif"/>
              </a:rPr>
              <a:t>Взаимодействовать</a:t>
            </a:r>
            <a:r>
              <a:rPr dirty="0" sz="1600" spc="-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и </a:t>
            </a:r>
            <a:r>
              <a:rPr dirty="0" sz="1600" spc="-20">
                <a:latin typeface="Microsoft Sans Serif"/>
                <a:cs typeface="Microsoft Sans Serif"/>
              </a:rPr>
              <a:t>сотрудничать</a:t>
            </a:r>
            <a:r>
              <a:rPr dirty="0" sz="1600" spc="-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(soft </a:t>
            </a:r>
            <a:r>
              <a:rPr dirty="0" sz="1600" spc="-10">
                <a:latin typeface="Microsoft Sans Serif"/>
                <a:cs typeface="Microsoft Sans Serif"/>
              </a:rPr>
              <a:t>skills)</a:t>
            </a:r>
            <a:endParaRPr sz="1600">
              <a:latin typeface="Microsoft Sans Serif"/>
              <a:cs typeface="Microsoft Sans Serif"/>
            </a:endParaRPr>
          </a:p>
          <a:p>
            <a:pPr marL="469265" indent="-397510">
              <a:lnSpc>
                <a:spcPct val="100000"/>
              </a:lnSpc>
              <a:buAutoNum type="arabicPeriod"/>
              <a:tabLst>
                <a:tab pos="469265" algn="l"/>
              </a:tabLst>
            </a:pPr>
            <a:r>
              <a:rPr dirty="0" sz="1600">
                <a:latin typeface="Microsoft Sans Serif"/>
                <a:cs typeface="Microsoft Sans Serif"/>
              </a:rPr>
              <a:t>Планировать</a:t>
            </a:r>
            <a:r>
              <a:rPr dirty="0" sz="1600" spc="-6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свое</a:t>
            </a:r>
            <a:r>
              <a:rPr dirty="0" sz="1600" spc="-5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время</a:t>
            </a:r>
            <a:endParaRPr sz="1600">
              <a:latin typeface="Microsoft Sans Serif"/>
              <a:cs typeface="Microsoft Sans Serif"/>
            </a:endParaRPr>
          </a:p>
          <a:p>
            <a:pPr marL="469265" indent="-397510">
              <a:lnSpc>
                <a:spcPct val="100000"/>
              </a:lnSpc>
              <a:buAutoNum type="arabicPeriod"/>
              <a:tabLst>
                <a:tab pos="469265" algn="l"/>
              </a:tabLst>
            </a:pPr>
            <a:r>
              <a:rPr dirty="0" sz="1600" spc="-20">
                <a:latin typeface="Microsoft Sans Serif"/>
                <a:cs typeface="Microsoft Sans Serif"/>
              </a:rPr>
              <a:t>Использовать</a:t>
            </a:r>
            <a:r>
              <a:rPr dirty="0" sz="1600" spc="-3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цифровые</a:t>
            </a:r>
            <a:r>
              <a:rPr dirty="0" sz="1600" spc="-2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ресурсы</a:t>
            </a:r>
            <a:r>
              <a:rPr dirty="0" sz="1600" spc="-2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для</a:t>
            </a:r>
            <a:r>
              <a:rPr dirty="0" sz="1600" spc="-2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опросов/викторин</a:t>
            </a:r>
            <a:endParaRPr sz="1600">
              <a:latin typeface="Microsoft Sans Serif"/>
              <a:cs typeface="Microsoft Sans Serif"/>
            </a:endParaRPr>
          </a:p>
          <a:p>
            <a:pPr marL="469900" marR="5080" indent="-398145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dirty="0" sz="1600" spc="-20">
                <a:latin typeface="Microsoft Sans Serif"/>
                <a:cs typeface="Microsoft Sans Serif"/>
              </a:rPr>
              <a:t>Создавать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иллюстрации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нужного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формата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(возможно,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с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помощью нейросетей,</a:t>
            </a:r>
            <a:r>
              <a:rPr dirty="0" sz="1600" spc="-6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например</a:t>
            </a:r>
            <a:r>
              <a:rPr dirty="0" sz="1600" spc="-6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-</a:t>
            </a:r>
            <a:r>
              <a:rPr dirty="0" sz="1600" spc="-6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через</a:t>
            </a:r>
            <a:r>
              <a:rPr dirty="0" sz="1600" spc="-6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Шедеврум)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5579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/>
              <a:t>Старший</a:t>
            </a:r>
            <a:r>
              <a:rPr dirty="0" spc="-65"/>
              <a:t> </a:t>
            </a:r>
            <a:r>
              <a:rPr dirty="0" spc="-20"/>
              <a:t>ученик</a:t>
            </a:r>
            <a:r>
              <a:rPr dirty="0" spc="-65"/>
              <a:t> </a:t>
            </a:r>
            <a:r>
              <a:rPr dirty="0"/>
              <a:t>-</a:t>
            </a:r>
            <a:r>
              <a:rPr dirty="0" spc="-65"/>
              <a:t> </a:t>
            </a:r>
            <a:r>
              <a:rPr dirty="0"/>
              <a:t>младшие</a:t>
            </a:r>
            <a:r>
              <a:rPr dirty="0" spc="-65"/>
              <a:t> </a:t>
            </a:r>
            <a:r>
              <a:rPr dirty="0" spc="-10"/>
              <a:t>ученики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1765487" y="1252681"/>
            <a:ext cx="6954520" cy="284480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600">
                <a:latin typeface="Microsoft Sans Serif"/>
                <a:cs typeface="Microsoft Sans Serif"/>
              </a:rPr>
              <a:t>Варианты</a:t>
            </a:r>
            <a:r>
              <a:rPr dirty="0" sz="1600" spc="-9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наставничества:</a:t>
            </a:r>
            <a:endParaRPr sz="1600">
              <a:latin typeface="Microsoft Sans Serif"/>
              <a:cs typeface="Microsoft Sans Serif"/>
            </a:endParaRPr>
          </a:p>
          <a:p>
            <a:pPr marL="469900" marR="5080" indent="-39814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469900" algn="l"/>
              </a:tabLst>
            </a:pPr>
            <a:r>
              <a:rPr dirty="0" sz="1600" spc="-20">
                <a:latin typeface="Microsoft Sans Serif"/>
                <a:cs typeface="Microsoft Sans Serif"/>
              </a:rPr>
              <a:t>Создание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объяснений,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справочных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материалов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для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более</a:t>
            </a:r>
            <a:r>
              <a:rPr dirty="0" sz="1600" spc="-2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младших школьников</a:t>
            </a:r>
            <a:endParaRPr sz="1600">
              <a:latin typeface="Microsoft Sans Serif"/>
              <a:cs typeface="Microsoft Sans Serif"/>
            </a:endParaRPr>
          </a:p>
          <a:p>
            <a:pPr marL="469265" indent="-397510">
              <a:lnSpc>
                <a:spcPct val="100000"/>
              </a:lnSpc>
              <a:buAutoNum type="arabicPeriod"/>
              <a:tabLst>
                <a:tab pos="469265" algn="l"/>
              </a:tabLst>
            </a:pPr>
            <a:r>
              <a:rPr dirty="0" sz="1600" spc="-10">
                <a:latin typeface="Microsoft Sans Serif"/>
                <a:cs typeface="Microsoft Sans Serif"/>
              </a:rPr>
              <a:t>Проведение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фрагментов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уроков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305"/>
              </a:spcBef>
              <a:buFont typeface="Microsoft Sans Serif"/>
              <a:buAutoNum type="arabicPeriod"/>
            </a:pP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latin typeface="Microsoft Sans Serif"/>
                <a:cs typeface="Microsoft Sans Serif"/>
              </a:rPr>
              <a:t>Этапы</a:t>
            </a:r>
            <a:r>
              <a:rPr dirty="0" sz="1600" spc="-6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подготовки:</a:t>
            </a:r>
            <a:endParaRPr sz="1600">
              <a:latin typeface="Microsoft Sans Serif"/>
              <a:cs typeface="Microsoft Sans Serif"/>
            </a:endParaRPr>
          </a:p>
          <a:p>
            <a:pPr lvl="1" marL="469265" indent="-39751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469265" algn="l"/>
              </a:tabLst>
            </a:pPr>
            <a:r>
              <a:rPr dirty="0" sz="1600">
                <a:latin typeface="Microsoft Sans Serif"/>
                <a:cs typeface="Microsoft Sans Serif"/>
              </a:rPr>
              <a:t>Выбор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будущего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наставника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с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учетом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склонностей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и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способностей</a:t>
            </a:r>
            <a:endParaRPr sz="1600">
              <a:latin typeface="Microsoft Sans Serif"/>
              <a:cs typeface="Microsoft Sans Serif"/>
            </a:endParaRPr>
          </a:p>
          <a:p>
            <a:pPr lvl="1" marL="469265" indent="-397510">
              <a:lnSpc>
                <a:spcPct val="100000"/>
              </a:lnSpc>
              <a:buAutoNum type="arabicPeriod"/>
              <a:tabLst>
                <a:tab pos="469265" algn="l"/>
              </a:tabLst>
            </a:pPr>
            <a:r>
              <a:rPr dirty="0" sz="1600">
                <a:latin typeface="Microsoft Sans Serif"/>
                <a:cs typeface="Microsoft Sans Serif"/>
              </a:rPr>
              <a:t>Объяснение</a:t>
            </a:r>
            <a:r>
              <a:rPr dirty="0" sz="1600" spc="-10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принципов</a:t>
            </a:r>
            <a:r>
              <a:rPr dirty="0" sz="1600" spc="-10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преподавания</a:t>
            </a:r>
            <a:endParaRPr sz="1600">
              <a:latin typeface="Microsoft Sans Serif"/>
              <a:cs typeface="Microsoft Sans Serif"/>
            </a:endParaRPr>
          </a:p>
          <a:p>
            <a:pPr lvl="1" marL="469265" indent="-397510">
              <a:lnSpc>
                <a:spcPct val="100000"/>
              </a:lnSpc>
              <a:buAutoNum type="arabicPeriod"/>
              <a:tabLst>
                <a:tab pos="469265" algn="l"/>
              </a:tabLst>
            </a:pPr>
            <a:r>
              <a:rPr dirty="0" sz="1600" spc="-20">
                <a:latin typeface="Microsoft Sans Serif"/>
                <a:cs typeface="Microsoft Sans Serif"/>
              </a:rPr>
              <a:t>Создание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учебных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материалов</a:t>
            </a:r>
            <a:r>
              <a:rPr dirty="0" sz="1600" spc="-3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(идеи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-</a:t>
            </a:r>
            <a:r>
              <a:rPr dirty="0" sz="1600" spc="-3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на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следующем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слайде)</a:t>
            </a:r>
            <a:endParaRPr sz="1600">
              <a:latin typeface="Microsoft Sans Serif"/>
              <a:cs typeface="Microsoft Sans Serif"/>
            </a:endParaRPr>
          </a:p>
          <a:p>
            <a:pPr lvl="1" marL="469265" indent="-397510">
              <a:lnSpc>
                <a:spcPct val="100000"/>
              </a:lnSpc>
              <a:buAutoNum type="arabicPeriod"/>
              <a:tabLst>
                <a:tab pos="469265" algn="l"/>
              </a:tabLst>
            </a:pPr>
            <a:r>
              <a:rPr dirty="0" sz="1600" spc="-10">
                <a:latin typeface="Microsoft Sans Serif"/>
                <a:cs typeface="Microsoft Sans Serif"/>
              </a:rPr>
              <a:t>Проведение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фрагментов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уроков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5579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 spc="-35"/>
              <a:t>Возможные</a:t>
            </a:r>
            <a:r>
              <a:rPr dirty="0" spc="-100"/>
              <a:t> </a:t>
            </a:r>
            <a:r>
              <a:rPr dirty="0"/>
              <a:t>учебные</a:t>
            </a:r>
            <a:r>
              <a:rPr dirty="0" spc="-100"/>
              <a:t> </a:t>
            </a:r>
            <a:r>
              <a:rPr dirty="0" spc="-10"/>
              <a:t>материалы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1765487" y="1327866"/>
            <a:ext cx="6735445" cy="2844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265" indent="-366395">
              <a:lnSpc>
                <a:spcPct val="100000"/>
              </a:lnSpc>
              <a:spcBef>
                <a:spcPts val="100"/>
              </a:spcBef>
              <a:buChar char="●"/>
              <a:tabLst>
                <a:tab pos="469265" algn="l"/>
              </a:tabLst>
            </a:pPr>
            <a:r>
              <a:rPr dirty="0" sz="1800" spc="-10">
                <a:latin typeface="Microsoft Sans Serif"/>
                <a:cs typeface="Microsoft Sans Serif"/>
              </a:rPr>
              <a:t>плакат</a:t>
            </a:r>
            <a:endParaRPr sz="1800">
              <a:latin typeface="Microsoft Sans Serif"/>
              <a:cs typeface="Microsoft Sans Serif"/>
            </a:endParaRPr>
          </a:p>
          <a:p>
            <a:pPr marL="469265" indent="-366395">
              <a:lnSpc>
                <a:spcPct val="100000"/>
              </a:lnSpc>
              <a:buChar char="●"/>
              <a:tabLst>
                <a:tab pos="469265" algn="l"/>
              </a:tabLst>
            </a:pPr>
            <a:r>
              <a:rPr dirty="0" sz="1800" spc="-25">
                <a:latin typeface="Microsoft Sans Serif"/>
                <a:cs typeface="Microsoft Sans Serif"/>
              </a:rPr>
              <a:t>закладка</a:t>
            </a:r>
            <a:r>
              <a:rPr dirty="0" sz="1800" spc="-30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с</a:t>
            </a:r>
            <a:r>
              <a:rPr dirty="0" sz="1800" spc="-2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правилом</a:t>
            </a:r>
            <a:endParaRPr sz="1800">
              <a:latin typeface="Microsoft Sans Serif"/>
              <a:cs typeface="Microsoft Sans Serif"/>
            </a:endParaRPr>
          </a:p>
          <a:p>
            <a:pPr marL="469265" indent="-366395">
              <a:lnSpc>
                <a:spcPct val="100000"/>
              </a:lnSpc>
              <a:buChar char="●"/>
              <a:tabLst>
                <a:tab pos="469265" algn="l"/>
              </a:tabLst>
            </a:pPr>
            <a:r>
              <a:rPr dirty="0" sz="1800">
                <a:latin typeface="Microsoft Sans Serif"/>
                <a:cs typeface="Microsoft Sans Serif"/>
              </a:rPr>
              <a:t>timeline,</a:t>
            </a:r>
            <a:r>
              <a:rPr dirty="0" sz="1800" spc="-60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диаграмма,</a:t>
            </a:r>
            <a:r>
              <a:rPr dirty="0" sz="1800" spc="-6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инфографика</a:t>
            </a:r>
            <a:endParaRPr sz="1800">
              <a:latin typeface="Microsoft Sans Serif"/>
              <a:cs typeface="Microsoft Sans Serif"/>
            </a:endParaRPr>
          </a:p>
          <a:p>
            <a:pPr marL="469265" indent="-366395">
              <a:lnSpc>
                <a:spcPct val="100000"/>
              </a:lnSpc>
              <a:buChar char="●"/>
              <a:tabLst>
                <a:tab pos="469265" algn="l"/>
              </a:tabLst>
            </a:pPr>
            <a:r>
              <a:rPr dirty="0" sz="1800" spc="-25">
                <a:latin typeface="Microsoft Sans Serif"/>
                <a:cs typeface="Microsoft Sans Serif"/>
              </a:rPr>
              <a:t>фотоколлаж,</a:t>
            </a:r>
            <a:r>
              <a:rPr dirty="0" sz="1800" spc="-50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иллюстрирующий</a:t>
            </a:r>
            <a:r>
              <a:rPr dirty="0" sz="1800" spc="-4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тему</a:t>
            </a:r>
            <a:endParaRPr sz="1800">
              <a:latin typeface="Microsoft Sans Serif"/>
              <a:cs typeface="Microsoft Sans Serif"/>
            </a:endParaRPr>
          </a:p>
          <a:p>
            <a:pPr marL="469900" marR="1492885" indent="-367030">
              <a:lnSpc>
                <a:spcPct val="100000"/>
              </a:lnSpc>
              <a:buChar char="●"/>
              <a:tabLst>
                <a:tab pos="469900" algn="l"/>
              </a:tabLst>
            </a:pPr>
            <a:r>
              <a:rPr dirty="0" sz="1800" spc="-10">
                <a:latin typeface="Microsoft Sans Serif"/>
                <a:cs typeface="Microsoft Sans Serif"/>
              </a:rPr>
              <a:t>аннотированное</a:t>
            </a:r>
            <a:r>
              <a:rPr dirty="0" sz="1800" spc="-25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видео</a:t>
            </a:r>
            <a:r>
              <a:rPr dirty="0" sz="1800" spc="-2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(например,</a:t>
            </a:r>
            <a:r>
              <a:rPr dirty="0" sz="1800" spc="-25">
                <a:latin typeface="Microsoft Sans Serif"/>
                <a:cs typeface="Microsoft Sans Serif"/>
              </a:rPr>
              <a:t> </a:t>
            </a:r>
            <a:r>
              <a:rPr dirty="0" sz="1800" spc="-50">
                <a:latin typeface="Microsoft Sans Serif"/>
                <a:cs typeface="Microsoft Sans Serif"/>
              </a:rPr>
              <a:t>с </a:t>
            </a:r>
            <a:r>
              <a:rPr dirty="0" u="heavy" sz="18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2"/>
              </a:rPr>
              <a:t>https://www.veed.io/tools/annotate-</a:t>
            </a:r>
            <a:r>
              <a:rPr dirty="0" u="heavy" sz="18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2"/>
              </a:rPr>
              <a:t>video</a:t>
            </a:r>
            <a:r>
              <a:rPr dirty="0" sz="1800" spc="114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или</a:t>
            </a:r>
            <a:r>
              <a:rPr dirty="0" sz="1800" spc="95">
                <a:latin typeface="Microsoft Sans Serif"/>
                <a:cs typeface="Microsoft Sans Serif"/>
              </a:rPr>
              <a:t> </a:t>
            </a:r>
            <a:r>
              <a:rPr dirty="0" sz="1800" spc="-50">
                <a:latin typeface="Microsoft Sans Serif"/>
                <a:cs typeface="Microsoft Sans Serif"/>
              </a:rPr>
              <a:t>с </a:t>
            </a:r>
            <a:r>
              <a:rPr dirty="0" u="heavy" sz="18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3"/>
              </a:rPr>
              <a:t>https://flixier.com/tools/annotate-videos-</a:t>
            </a:r>
            <a:r>
              <a:rPr dirty="0" u="heavy" sz="18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3"/>
              </a:rPr>
              <a:t>online</a:t>
            </a:r>
            <a:r>
              <a:rPr dirty="0" sz="1800" spc="235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0">
                <a:latin typeface="Microsoft Sans Serif"/>
                <a:cs typeface="Microsoft Sans Serif"/>
              </a:rPr>
              <a:t>)</a:t>
            </a:r>
            <a:endParaRPr sz="18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dirty="0" sz="1800">
                <a:latin typeface="Microsoft Sans Serif"/>
                <a:cs typeface="Microsoft Sans Serif"/>
              </a:rPr>
              <a:t>Роль</a:t>
            </a:r>
            <a:r>
              <a:rPr dirty="0" sz="1800" spc="-55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учителя:</a:t>
            </a:r>
            <a:r>
              <a:rPr dirty="0" sz="1800" spc="-50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помощь</a:t>
            </a:r>
            <a:r>
              <a:rPr dirty="0" sz="1800" spc="-50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в</a:t>
            </a:r>
            <a:r>
              <a:rPr dirty="0" sz="1800" spc="-45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выборе</a:t>
            </a:r>
            <a:r>
              <a:rPr dirty="0" sz="1800" spc="-5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материала,</a:t>
            </a:r>
            <a:r>
              <a:rPr dirty="0" sz="1800" spc="-5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способа объяснения,</a:t>
            </a:r>
            <a:r>
              <a:rPr dirty="0" sz="1800" spc="-8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обучение</a:t>
            </a:r>
            <a:r>
              <a:rPr dirty="0" sz="1800" spc="-70">
                <a:latin typeface="Microsoft Sans Serif"/>
                <a:cs typeface="Microsoft Sans Serif"/>
              </a:rPr>
              <a:t> </a:t>
            </a:r>
            <a:r>
              <a:rPr dirty="0" sz="1800" spc="-35">
                <a:latin typeface="Microsoft Sans Serif"/>
                <a:cs typeface="Microsoft Sans Serif"/>
              </a:rPr>
              <a:t>тому,</a:t>
            </a:r>
            <a:r>
              <a:rPr dirty="0" sz="1800" spc="-75">
                <a:latin typeface="Microsoft Sans Serif"/>
                <a:cs typeface="Microsoft Sans Serif"/>
              </a:rPr>
              <a:t> </a:t>
            </a:r>
            <a:r>
              <a:rPr dirty="0" sz="1800" spc="-40">
                <a:latin typeface="Microsoft Sans Serif"/>
                <a:cs typeface="Microsoft Sans Serif"/>
              </a:rPr>
              <a:t>как</a:t>
            </a:r>
            <a:r>
              <a:rPr dirty="0" sz="1800" spc="-75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объяснять</a:t>
            </a:r>
            <a:r>
              <a:rPr dirty="0" sz="1800" spc="-7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материал,</a:t>
            </a:r>
            <a:r>
              <a:rPr dirty="0" sz="1800" spc="-7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приемам контроля</a:t>
            </a:r>
            <a:r>
              <a:rPr dirty="0" sz="1800" spc="-10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эмоций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5626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О</a:t>
            </a:r>
            <a:r>
              <a:rPr dirty="0" spc="-70"/>
              <a:t> </a:t>
            </a:r>
            <a:r>
              <a:rPr dirty="0" spc="-10"/>
              <a:t>приемах</a:t>
            </a:r>
            <a:r>
              <a:rPr dirty="0" spc="-70"/>
              <a:t> </a:t>
            </a:r>
            <a:r>
              <a:rPr dirty="0" spc="-10"/>
              <a:t>изучения</a:t>
            </a:r>
            <a:r>
              <a:rPr dirty="0" spc="-70"/>
              <a:t> </a:t>
            </a:r>
            <a:r>
              <a:rPr dirty="0" spc="-10"/>
              <a:t>языка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764700" y="1292895"/>
            <a:ext cx="3347085" cy="1976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latin typeface="Microsoft Sans Serif"/>
                <a:cs typeface="Microsoft Sans Serif"/>
              </a:rPr>
              <a:t>Видеозапись</a:t>
            </a:r>
            <a:r>
              <a:rPr dirty="0" sz="1600" spc="-7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вебинара</a:t>
            </a:r>
            <a:r>
              <a:rPr dirty="0" sz="1600" spc="-70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для </a:t>
            </a:r>
            <a:r>
              <a:rPr dirty="0" sz="1600" spc="-20">
                <a:latin typeface="Microsoft Sans Serif"/>
                <a:cs typeface="Microsoft Sans Serif"/>
              </a:rPr>
              <a:t>старшеклассников</a:t>
            </a:r>
            <a:r>
              <a:rPr dirty="0" sz="1600" spc="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и</a:t>
            </a:r>
            <a:r>
              <a:rPr dirty="0" sz="1600" spc="1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студентов </a:t>
            </a:r>
            <a:r>
              <a:rPr dirty="0" sz="1600">
                <a:latin typeface="Microsoft Sans Serif"/>
                <a:cs typeface="Microsoft Sans Serif"/>
              </a:rPr>
              <a:t>младших</a:t>
            </a:r>
            <a:r>
              <a:rPr dirty="0" sz="1600" spc="-5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курсов</a:t>
            </a:r>
            <a:r>
              <a:rPr dirty="0" sz="1600" spc="-50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неязыковых</a:t>
            </a:r>
            <a:r>
              <a:rPr dirty="0" sz="1600" spc="-5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вузов </a:t>
            </a:r>
            <a:r>
              <a:rPr dirty="0" sz="1600" spc="-55">
                <a:latin typeface="Microsoft Sans Serif"/>
                <a:cs typeface="Microsoft Sans Serif"/>
              </a:rPr>
              <a:t>“Как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пробудить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в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себе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способность </a:t>
            </a:r>
            <a:r>
              <a:rPr dirty="0" sz="1600">
                <a:latin typeface="Microsoft Sans Serif"/>
                <a:cs typeface="Microsoft Sans Serif"/>
              </a:rPr>
              <a:t>к</a:t>
            </a:r>
            <a:r>
              <a:rPr dirty="0" sz="1600" spc="-6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изучению</a:t>
            </a:r>
            <a:r>
              <a:rPr dirty="0" sz="1600" spc="-55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английского</a:t>
            </a:r>
            <a:r>
              <a:rPr dirty="0" sz="1600" spc="-5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языка” </a:t>
            </a:r>
            <a:r>
              <a:rPr dirty="0" sz="1600" spc="-25">
                <a:latin typeface="Microsoft Sans Serif"/>
                <a:cs typeface="Microsoft Sans Serif"/>
              </a:rPr>
              <a:t>поможет</a:t>
            </a:r>
            <a:r>
              <a:rPr dirty="0" sz="1600" spc="-6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понять</a:t>
            </a:r>
            <a:r>
              <a:rPr dirty="0" sz="1600" spc="-6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ряд</a:t>
            </a:r>
            <a:r>
              <a:rPr dirty="0" sz="1600" spc="-6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принципов</a:t>
            </a:r>
            <a:r>
              <a:rPr dirty="0" sz="1600" spc="-65">
                <a:latin typeface="Microsoft Sans Serif"/>
                <a:cs typeface="Microsoft Sans Serif"/>
              </a:rPr>
              <a:t> </a:t>
            </a:r>
            <a:r>
              <a:rPr dirty="0" sz="1600" spc="-50">
                <a:latin typeface="Microsoft Sans Serif"/>
                <a:cs typeface="Microsoft Sans Serif"/>
              </a:rPr>
              <a:t>и </a:t>
            </a:r>
            <a:r>
              <a:rPr dirty="0" sz="1600">
                <a:latin typeface="Microsoft Sans Serif"/>
                <a:cs typeface="Microsoft Sans Serif"/>
              </a:rPr>
              <a:t>приемов,</a:t>
            </a:r>
            <a:r>
              <a:rPr dirty="0" sz="1600" spc="-5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а</a:t>
            </a:r>
            <a:r>
              <a:rPr dirty="0" sz="1600" spc="-55">
                <a:latin typeface="Microsoft Sans Serif"/>
                <a:cs typeface="Microsoft Sans Serif"/>
              </a:rPr>
              <a:t> </a:t>
            </a:r>
            <a:r>
              <a:rPr dirty="0" sz="1600" spc="-30">
                <a:latin typeface="Microsoft Sans Serif"/>
                <a:cs typeface="Microsoft Sans Serif"/>
              </a:rPr>
              <a:t>также</a:t>
            </a:r>
            <a:r>
              <a:rPr dirty="0" sz="1600" spc="-5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ответить</a:t>
            </a:r>
            <a:r>
              <a:rPr dirty="0" sz="1600" spc="-55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на </a:t>
            </a:r>
            <a:r>
              <a:rPr dirty="0" sz="1600">
                <a:latin typeface="Microsoft Sans Serif"/>
                <a:cs typeface="Microsoft Sans Serif"/>
              </a:rPr>
              <a:t>вопросы</a:t>
            </a:r>
            <a:r>
              <a:rPr dirty="0" sz="1600" spc="-6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более</a:t>
            </a:r>
            <a:r>
              <a:rPr dirty="0" sz="1600" spc="-6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младших</a:t>
            </a:r>
            <a:r>
              <a:rPr dirty="0" sz="1600" spc="-5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учеников.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5310704" y="1275600"/>
            <a:ext cx="3514090" cy="2409825"/>
            <a:chOff x="5310704" y="1275600"/>
            <a:chExt cx="3514090" cy="2409825"/>
          </a:xfrm>
        </p:grpSpPr>
        <p:sp>
          <p:nvSpPr>
            <p:cNvPr id="5" name="object 5" descr=""/>
            <p:cNvSpPr/>
            <p:nvPr/>
          </p:nvSpPr>
          <p:spPr>
            <a:xfrm>
              <a:off x="5310704" y="1275606"/>
              <a:ext cx="3514090" cy="2088514"/>
            </a:xfrm>
            <a:custGeom>
              <a:avLst/>
              <a:gdLst/>
              <a:ahLst/>
              <a:cxnLst/>
              <a:rect l="l" t="t" r="r" b="b"/>
              <a:pathLst>
                <a:path w="3514090" h="2088514">
                  <a:moveTo>
                    <a:pt x="3513856" y="2088230"/>
                  </a:moveTo>
                  <a:lnTo>
                    <a:pt x="0" y="2088230"/>
                  </a:lnTo>
                  <a:lnTo>
                    <a:pt x="0" y="0"/>
                  </a:lnTo>
                  <a:lnTo>
                    <a:pt x="3513856" y="0"/>
                  </a:lnTo>
                  <a:lnTo>
                    <a:pt x="3513856" y="208823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02525" y="1275600"/>
              <a:ext cx="2409824" cy="2409824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5579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/>
              <a:t>Чему</a:t>
            </a:r>
            <a:r>
              <a:rPr dirty="0" spc="-125"/>
              <a:t> </a:t>
            </a:r>
            <a:r>
              <a:rPr dirty="0"/>
              <a:t>учатся</a:t>
            </a:r>
            <a:r>
              <a:rPr dirty="0" spc="-125"/>
              <a:t> </a:t>
            </a:r>
            <a:r>
              <a:rPr dirty="0" spc="-25"/>
              <a:t>школьники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1765487" y="1252681"/>
            <a:ext cx="4199890" cy="139700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600" spc="-10">
                <a:latin typeface="Microsoft Sans Serif"/>
                <a:cs typeface="Microsoft Sans Serif"/>
              </a:rPr>
              <a:t>Помимо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отработки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языкового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материала:</a:t>
            </a:r>
            <a:endParaRPr sz="1600">
              <a:latin typeface="Microsoft Sans Serif"/>
              <a:cs typeface="Microsoft Sans Serif"/>
            </a:endParaRPr>
          </a:p>
          <a:p>
            <a:pPr marL="469265" indent="-39751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469265" algn="l"/>
              </a:tabLst>
            </a:pPr>
            <a:r>
              <a:rPr dirty="0" sz="1600" spc="-10">
                <a:latin typeface="Microsoft Sans Serif"/>
                <a:cs typeface="Microsoft Sans Serif"/>
              </a:rPr>
              <a:t>говорить</a:t>
            </a:r>
            <a:r>
              <a:rPr dirty="0" sz="1600" spc="-60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четко</a:t>
            </a:r>
            <a:endParaRPr sz="1600">
              <a:latin typeface="Microsoft Sans Serif"/>
              <a:cs typeface="Microsoft Sans Serif"/>
            </a:endParaRPr>
          </a:p>
          <a:p>
            <a:pPr marL="469265" indent="-397510">
              <a:lnSpc>
                <a:spcPct val="100000"/>
              </a:lnSpc>
              <a:buAutoNum type="arabicPeriod"/>
              <a:tabLst>
                <a:tab pos="469265" algn="l"/>
              </a:tabLst>
            </a:pPr>
            <a:r>
              <a:rPr dirty="0" sz="1600" spc="-20">
                <a:latin typeface="Microsoft Sans Serif"/>
                <a:cs typeface="Microsoft Sans Serif"/>
              </a:rPr>
              <a:t>контролировать</a:t>
            </a:r>
            <a:r>
              <a:rPr dirty="0" sz="1600" spc="1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эмоции</a:t>
            </a:r>
            <a:endParaRPr sz="1600">
              <a:latin typeface="Microsoft Sans Serif"/>
              <a:cs typeface="Microsoft Sans Serif"/>
            </a:endParaRPr>
          </a:p>
          <a:p>
            <a:pPr marL="469265" indent="-397510">
              <a:lnSpc>
                <a:spcPct val="100000"/>
              </a:lnSpc>
              <a:buAutoNum type="arabicPeriod"/>
              <a:tabLst>
                <a:tab pos="469265" algn="l"/>
              </a:tabLst>
            </a:pPr>
            <a:r>
              <a:rPr dirty="0" sz="1600" spc="-20">
                <a:latin typeface="Microsoft Sans Serif"/>
                <a:cs typeface="Microsoft Sans Serif"/>
              </a:rPr>
              <a:t>использовать</a:t>
            </a:r>
            <a:r>
              <a:rPr dirty="0" sz="1600" spc="-15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дидактические</a:t>
            </a:r>
            <a:r>
              <a:rPr dirty="0" sz="1600" spc="-1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принципы</a:t>
            </a:r>
            <a:endParaRPr sz="1600">
              <a:latin typeface="Microsoft Sans Serif"/>
              <a:cs typeface="Microsoft Sans Serif"/>
            </a:endParaRPr>
          </a:p>
          <a:p>
            <a:pPr marL="469265" indent="-397510">
              <a:lnSpc>
                <a:spcPct val="100000"/>
              </a:lnSpc>
              <a:buAutoNum type="arabicPeriod"/>
              <a:tabLst>
                <a:tab pos="469265" algn="l"/>
              </a:tabLst>
            </a:pPr>
            <a:r>
              <a:rPr dirty="0" sz="1600">
                <a:latin typeface="Microsoft Sans Serif"/>
                <a:cs typeface="Microsoft Sans Serif"/>
              </a:rPr>
              <a:t>быть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ответственными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5579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/>
              <a:t>Приемы</a:t>
            </a:r>
            <a:r>
              <a:rPr dirty="0" spc="-95"/>
              <a:t> </a:t>
            </a:r>
            <a:r>
              <a:rPr dirty="0" spc="-20"/>
              <a:t>контроля</a:t>
            </a:r>
            <a:r>
              <a:rPr dirty="0" spc="-90"/>
              <a:t> </a:t>
            </a:r>
            <a:r>
              <a:rPr dirty="0" spc="-10"/>
              <a:t>эмоций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1824663" y="1328882"/>
            <a:ext cx="6871970" cy="1000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10209" marR="5080" indent="-39814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10209" algn="l"/>
              </a:tabLst>
            </a:pPr>
            <a:r>
              <a:rPr dirty="0" sz="1600" spc="-10">
                <a:latin typeface="Microsoft Sans Serif"/>
                <a:cs typeface="Microsoft Sans Serif"/>
              </a:rPr>
              <a:t>Переключение: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“заменить”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нежелательную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эмоцию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на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нейтральную (например,</a:t>
            </a:r>
            <a:r>
              <a:rPr dirty="0" sz="1600" spc="-2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не</a:t>
            </a:r>
            <a:r>
              <a:rPr dirty="0" sz="1600" spc="-2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сердиться</a:t>
            </a:r>
            <a:r>
              <a:rPr dirty="0" sz="1600" spc="-2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на</a:t>
            </a:r>
            <a:r>
              <a:rPr dirty="0" sz="1600" spc="-2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поступок,</a:t>
            </a:r>
            <a:r>
              <a:rPr dirty="0" sz="1600" spc="-2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а</a:t>
            </a:r>
            <a:r>
              <a:rPr dirty="0" sz="1600" spc="-2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удивляться</a:t>
            </a:r>
            <a:r>
              <a:rPr dirty="0" sz="1600" spc="-25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ему)</a:t>
            </a:r>
            <a:endParaRPr sz="1600">
              <a:latin typeface="Microsoft Sans Serif"/>
              <a:cs typeface="Microsoft Sans Serif"/>
            </a:endParaRPr>
          </a:p>
          <a:p>
            <a:pPr marL="410209" indent="-397510">
              <a:lnSpc>
                <a:spcPct val="100000"/>
              </a:lnSpc>
              <a:buAutoNum type="arabicPeriod"/>
              <a:tabLst>
                <a:tab pos="410209" algn="l"/>
              </a:tabLst>
            </a:pPr>
            <a:r>
              <a:rPr dirty="0" sz="1600" spc="-20">
                <a:latin typeface="Microsoft Sans Serif"/>
                <a:cs typeface="Microsoft Sans Serif"/>
              </a:rPr>
              <a:t>Таймаут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(“я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отвечу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на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этот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вопрос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позже”)</a:t>
            </a:r>
            <a:endParaRPr sz="1600">
              <a:latin typeface="Microsoft Sans Serif"/>
              <a:cs typeface="Microsoft Sans Serif"/>
            </a:endParaRPr>
          </a:p>
          <a:p>
            <a:pPr marL="410209" indent="-397510">
              <a:lnSpc>
                <a:spcPct val="100000"/>
              </a:lnSpc>
              <a:buAutoNum type="arabicPeriod"/>
              <a:tabLst>
                <a:tab pos="410209" algn="l"/>
              </a:tabLst>
            </a:pPr>
            <a:r>
              <a:rPr dirty="0" sz="1600" spc="-35">
                <a:latin typeface="Microsoft Sans Serif"/>
                <a:cs typeface="Microsoft Sans Serif"/>
              </a:rPr>
              <a:t>Физическая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деятельность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(пройтись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по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классу,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стереть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с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доски)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5579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 spc="-50"/>
              <a:t>Дань</a:t>
            </a:r>
            <a:r>
              <a:rPr dirty="0" spc="-90"/>
              <a:t> </a:t>
            </a:r>
            <a:r>
              <a:rPr dirty="0"/>
              <a:t>моде</a:t>
            </a:r>
            <a:r>
              <a:rPr dirty="0" spc="-85"/>
              <a:t> </a:t>
            </a:r>
            <a:r>
              <a:rPr dirty="0"/>
              <a:t>или</a:t>
            </a:r>
            <a:r>
              <a:rPr dirty="0" spc="-85"/>
              <a:t> </a:t>
            </a:r>
            <a:r>
              <a:rPr dirty="0" spc="-20"/>
              <a:t>полезный</a:t>
            </a:r>
            <a:r>
              <a:rPr dirty="0" spc="-85"/>
              <a:t> </a:t>
            </a:r>
            <a:r>
              <a:rPr dirty="0" spc="-10"/>
              <a:t>инструмент?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1765487" y="1284252"/>
            <a:ext cx="6669405" cy="3040380"/>
          </a:xfrm>
          <a:prstGeom prst="rect">
            <a:avLst/>
          </a:prstGeom>
        </p:spPr>
        <p:txBody>
          <a:bodyPr wrap="square" lIns="0" tIns="1003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dirty="0" sz="1700">
                <a:latin typeface="Microsoft Sans Serif"/>
                <a:cs typeface="Microsoft Sans Serif"/>
              </a:rPr>
              <a:t>История</a:t>
            </a:r>
            <a:r>
              <a:rPr dirty="0" sz="1700" spc="-30">
                <a:latin typeface="Microsoft Sans Serif"/>
                <a:cs typeface="Microsoft Sans Serif"/>
              </a:rPr>
              <a:t> </a:t>
            </a:r>
            <a:r>
              <a:rPr dirty="0" sz="1700">
                <a:latin typeface="Microsoft Sans Serif"/>
                <a:cs typeface="Microsoft Sans Serif"/>
              </a:rPr>
              <a:t>и</a:t>
            </a:r>
            <a:r>
              <a:rPr dirty="0" sz="1700" spc="-25">
                <a:latin typeface="Microsoft Sans Serif"/>
                <a:cs typeface="Microsoft Sans Serif"/>
              </a:rPr>
              <a:t> </a:t>
            </a:r>
            <a:r>
              <a:rPr dirty="0" sz="1700" spc="-10">
                <a:latin typeface="Microsoft Sans Serif"/>
                <a:cs typeface="Microsoft Sans Serif"/>
              </a:rPr>
              <a:t>современность</a:t>
            </a:r>
            <a:endParaRPr sz="1700">
              <a:latin typeface="Microsoft Sans Serif"/>
              <a:cs typeface="Microsoft Sans Serif"/>
            </a:endParaRPr>
          </a:p>
          <a:p>
            <a:pPr marL="12700" marR="174625">
              <a:lnSpc>
                <a:spcPct val="100000"/>
              </a:lnSpc>
              <a:spcBef>
                <a:spcPts val="605"/>
              </a:spcBef>
            </a:pPr>
            <a:r>
              <a:rPr dirty="0" sz="1500" spc="-10">
                <a:latin typeface="Microsoft Sans Serif"/>
                <a:cs typeface="Microsoft Sans Serif"/>
              </a:rPr>
              <a:t>Наставничество</a:t>
            </a:r>
            <a:r>
              <a:rPr dirty="0" sz="1500" spc="-30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в</a:t>
            </a:r>
            <a:r>
              <a:rPr dirty="0" sz="1500" spc="-30">
                <a:latin typeface="Microsoft Sans Serif"/>
                <a:cs typeface="Microsoft Sans Serif"/>
              </a:rPr>
              <a:t> </a:t>
            </a:r>
            <a:r>
              <a:rPr dirty="0" sz="1500" spc="-20">
                <a:latin typeface="Microsoft Sans Serif"/>
                <a:cs typeface="Microsoft Sans Serif"/>
              </a:rPr>
              <a:t>широком</a:t>
            </a:r>
            <a:r>
              <a:rPr dirty="0" sz="1500" spc="-30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смысле</a:t>
            </a:r>
            <a:r>
              <a:rPr dirty="0" sz="1500" spc="-25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-</a:t>
            </a:r>
            <a:r>
              <a:rPr dirty="0" sz="1500" spc="-30">
                <a:latin typeface="Microsoft Sans Serif"/>
                <a:cs typeface="Microsoft Sans Serif"/>
              </a:rPr>
              <a:t> </a:t>
            </a:r>
            <a:r>
              <a:rPr dirty="0" sz="1500" spc="-20">
                <a:latin typeface="Microsoft Sans Serif"/>
                <a:cs typeface="Microsoft Sans Serif"/>
              </a:rPr>
              <a:t>передача</a:t>
            </a:r>
            <a:r>
              <a:rPr dirty="0" sz="1500" spc="-30">
                <a:latin typeface="Microsoft Sans Serif"/>
                <a:cs typeface="Microsoft Sans Serif"/>
              </a:rPr>
              <a:t> </a:t>
            </a:r>
            <a:r>
              <a:rPr dirty="0" sz="1500" spc="-10">
                <a:latin typeface="Microsoft Sans Serif"/>
                <a:cs typeface="Microsoft Sans Serif"/>
              </a:rPr>
              <a:t>знаний</a:t>
            </a:r>
            <a:r>
              <a:rPr dirty="0" sz="1500" spc="-25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и</a:t>
            </a:r>
            <a:r>
              <a:rPr dirty="0" sz="1500" spc="-30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опыта</a:t>
            </a:r>
            <a:r>
              <a:rPr dirty="0" sz="1500" spc="-30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от</a:t>
            </a:r>
            <a:r>
              <a:rPr dirty="0" sz="1500" spc="-30">
                <a:latin typeface="Microsoft Sans Serif"/>
                <a:cs typeface="Microsoft Sans Serif"/>
              </a:rPr>
              <a:t> </a:t>
            </a:r>
            <a:r>
              <a:rPr dirty="0" sz="1500" spc="-10">
                <a:latin typeface="Microsoft Sans Serif"/>
                <a:cs typeface="Microsoft Sans Serif"/>
              </a:rPr>
              <a:t>одного </a:t>
            </a:r>
            <a:r>
              <a:rPr dirty="0" sz="1500" spc="-20">
                <a:latin typeface="Microsoft Sans Serif"/>
                <a:cs typeface="Microsoft Sans Serif"/>
              </a:rPr>
              <a:t>человека </a:t>
            </a:r>
            <a:r>
              <a:rPr dirty="0" sz="1500" spc="-10">
                <a:latin typeface="Microsoft Sans Serif"/>
                <a:cs typeface="Microsoft Sans Serif"/>
              </a:rPr>
              <a:t>другому;</a:t>
            </a:r>
            <a:endParaRPr sz="1500">
              <a:latin typeface="Microsoft Sans Serif"/>
              <a:cs typeface="Microsoft Sans Serif"/>
            </a:endParaRPr>
          </a:p>
          <a:p>
            <a:pPr marL="12700" marR="240029">
              <a:lnSpc>
                <a:spcPct val="100000"/>
              </a:lnSpc>
              <a:spcBef>
                <a:spcPts val="600"/>
              </a:spcBef>
            </a:pPr>
            <a:r>
              <a:rPr dirty="0" sz="1500" spc="-10">
                <a:latin typeface="Microsoft Sans Serif"/>
                <a:cs typeface="Microsoft Sans Serif"/>
              </a:rPr>
              <a:t>Исторически</a:t>
            </a:r>
            <a:r>
              <a:rPr dirty="0" sz="1500" spc="-65">
                <a:latin typeface="Microsoft Sans Serif"/>
                <a:cs typeface="Microsoft Sans Serif"/>
              </a:rPr>
              <a:t> </a:t>
            </a:r>
            <a:r>
              <a:rPr dirty="0" sz="1500" spc="-10">
                <a:latin typeface="Microsoft Sans Serif"/>
                <a:cs typeface="Microsoft Sans Serif"/>
              </a:rPr>
              <a:t>наставничество</a:t>
            </a:r>
            <a:r>
              <a:rPr dirty="0" sz="1500" spc="-60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было</a:t>
            </a:r>
            <a:r>
              <a:rPr dirty="0" sz="1500" spc="-60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способом</a:t>
            </a:r>
            <a:r>
              <a:rPr dirty="0" sz="1500" spc="-60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вырастить</a:t>
            </a:r>
            <a:r>
              <a:rPr dirty="0" sz="1500" spc="-65">
                <a:latin typeface="Microsoft Sans Serif"/>
                <a:cs typeface="Microsoft Sans Serif"/>
              </a:rPr>
              <a:t> </a:t>
            </a:r>
            <a:r>
              <a:rPr dirty="0" sz="1500" spc="-10">
                <a:latin typeface="Microsoft Sans Serif"/>
                <a:cs typeface="Microsoft Sans Serif"/>
              </a:rPr>
              <a:t>нового</a:t>
            </a:r>
            <a:r>
              <a:rPr dirty="0" sz="1500" spc="-60">
                <a:latin typeface="Microsoft Sans Serif"/>
                <a:cs typeface="Microsoft Sans Serif"/>
              </a:rPr>
              <a:t> </a:t>
            </a:r>
            <a:r>
              <a:rPr dirty="0" sz="1500" spc="-10">
                <a:latin typeface="Microsoft Sans Serif"/>
                <a:cs typeface="Microsoft Sans Serif"/>
              </a:rPr>
              <a:t>мастера (apprenticeship,</a:t>
            </a:r>
            <a:r>
              <a:rPr dirty="0" sz="1500" spc="-20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mentoring)</a:t>
            </a:r>
            <a:r>
              <a:rPr dirty="0" sz="1500" spc="-15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-</a:t>
            </a:r>
            <a:r>
              <a:rPr dirty="0" sz="1500" spc="-15">
                <a:latin typeface="Microsoft Sans Serif"/>
                <a:cs typeface="Microsoft Sans Serif"/>
              </a:rPr>
              <a:t> </a:t>
            </a:r>
            <a:r>
              <a:rPr dirty="0" sz="1500" spc="-20">
                <a:latin typeface="Microsoft Sans Serif"/>
                <a:cs typeface="Microsoft Sans Serif"/>
              </a:rPr>
              <a:t>применение</a:t>
            </a:r>
            <a:r>
              <a:rPr dirty="0" sz="1500" spc="-15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в</a:t>
            </a:r>
            <a:r>
              <a:rPr dirty="0" sz="1500" spc="10">
                <a:latin typeface="Microsoft Sans Serif"/>
                <a:cs typeface="Microsoft Sans Serif"/>
              </a:rPr>
              <a:t> </a:t>
            </a:r>
            <a:r>
              <a:rPr dirty="0" sz="1500" spc="-10" i="1">
                <a:latin typeface="Arial"/>
                <a:cs typeface="Arial"/>
              </a:rPr>
              <a:t>профессиональном</a:t>
            </a:r>
            <a:r>
              <a:rPr dirty="0" sz="1500" spc="-35" i="1">
                <a:latin typeface="Arial"/>
                <a:cs typeface="Arial"/>
              </a:rPr>
              <a:t> </a:t>
            </a:r>
            <a:r>
              <a:rPr dirty="0" sz="1500" spc="-10" i="1">
                <a:latin typeface="Arial"/>
                <a:cs typeface="Arial"/>
              </a:rPr>
              <a:t>плане</a:t>
            </a:r>
            <a:r>
              <a:rPr dirty="0" sz="1500" spc="-10">
                <a:latin typeface="Microsoft Sans Serif"/>
                <a:cs typeface="Microsoft Sans Serif"/>
              </a:rPr>
              <a:t>;</a:t>
            </a:r>
            <a:endParaRPr sz="15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dirty="0" sz="1500">
                <a:latin typeface="Microsoft Sans Serif"/>
                <a:cs typeface="Microsoft Sans Serif"/>
              </a:rPr>
              <a:t>Идеи</a:t>
            </a:r>
            <a:r>
              <a:rPr dirty="0" sz="1500" spc="-25">
                <a:latin typeface="Microsoft Sans Serif"/>
                <a:cs typeface="Microsoft Sans Serif"/>
              </a:rPr>
              <a:t> </a:t>
            </a:r>
            <a:r>
              <a:rPr dirty="0" sz="1500" spc="-10" i="1">
                <a:latin typeface="Arial"/>
                <a:cs typeface="Arial"/>
              </a:rPr>
              <a:t>коллективного</a:t>
            </a:r>
            <a:r>
              <a:rPr dirty="0" sz="1500" spc="-45" i="1">
                <a:latin typeface="Arial"/>
                <a:cs typeface="Arial"/>
              </a:rPr>
              <a:t> </a:t>
            </a:r>
            <a:r>
              <a:rPr dirty="0" sz="1500" spc="-10" i="1">
                <a:latin typeface="Arial"/>
                <a:cs typeface="Arial"/>
              </a:rPr>
              <a:t>обучения</a:t>
            </a:r>
            <a:r>
              <a:rPr dirty="0" sz="1500" spc="-40" i="1">
                <a:latin typeface="Arial"/>
                <a:cs typeface="Arial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не</a:t>
            </a:r>
            <a:r>
              <a:rPr dirty="0" sz="1500" spc="-30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новы:</a:t>
            </a:r>
            <a:r>
              <a:rPr dirty="0" sz="1500" spc="-25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А.С.</a:t>
            </a:r>
            <a:r>
              <a:rPr dirty="0" sz="1500" spc="-30">
                <a:latin typeface="Microsoft Sans Serif"/>
                <a:cs typeface="Microsoft Sans Serif"/>
              </a:rPr>
              <a:t> </a:t>
            </a:r>
            <a:r>
              <a:rPr dirty="0" sz="1500" spc="-20">
                <a:latin typeface="Microsoft Sans Serif"/>
                <a:cs typeface="Microsoft Sans Serif"/>
              </a:rPr>
              <a:t>Макаренко,</a:t>
            </a:r>
            <a:r>
              <a:rPr dirty="0" sz="1500" spc="-25">
                <a:latin typeface="Microsoft Sans Serif"/>
                <a:cs typeface="Microsoft Sans Serif"/>
              </a:rPr>
              <a:t> </a:t>
            </a:r>
            <a:r>
              <a:rPr dirty="0" sz="1500" spc="-20">
                <a:latin typeface="Microsoft Sans Serif"/>
                <a:cs typeface="Microsoft Sans Serif"/>
              </a:rPr>
              <a:t>В.Ф.</a:t>
            </a:r>
            <a:r>
              <a:rPr dirty="0" sz="1500" spc="-25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Шаталов,</a:t>
            </a:r>
            <a:r>
              <a:rPr dirty="0" sz="1500" spc="-30">
                <a:latin typeface="Microsoft Sans Serif"/>
                <a:cs typeface="Microsoft Sans Serif"/>
              </a:rPr>
              <a:t> </a:t>
            </a:r>
            <a:r>
              <a:rPr dirty="0" sz="1500" spc="-25">
                <a:latin typeface="Microsoft Sans Serif"/>
                <a:cs typeface="Microsoft Sans Serif"/>
              </a:rPr>
              <a:t>И. </a:t>
            </a:r>
            <a:r>
              <a:rPr dirty="0" sz="1500">
                <a:latin typeface="Microsoft Sans Serif"/>
                <a:cs typeface="Microsoft Sans Serif"/>
              </a:rPr>
              <a:t>П.</a:t>
            </a:r>
            <a:r>
              <a:rPr dirty="0" sz="1500" spc="-45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Иванов,</a:t>
            </a:r>
            <a:r>
              <a:rPr dirty="0" sz="1500" spc="-40">
                <a:latin typeface="Microsoft Sans Serif"/>
                <a:cs typeface="Microsoft Sans Serif"/>
              </a:rPr>
              <a:t> </a:t>
            </a:r>
            <a:r>
              <a:rPr dirty="0" sz="1500" spc="-20">
                <a:latin typeface="Microsoft Sans Serif"/>
                <a:cs typeface="Microsoft Sans Serif"/>
              </a:rPr>
              <a:t>В.К.</a:t>
            </a:r>
            <a:r>
              <a:rPr dirty="0" sz="1500" spc="-45">
                <a:latin typeface="Microsoft Sans Serif"/>
                <a:cs typeface="Microsoft Sans Serif"/>
              </a:rPr>
              <a:t> </a:t>
            </a:r>
            <a:r>
              <a:rPr dirty="0" sz="1500" spc="-30">
                <a:latin typeface="Microsoft Sans Serif"/>
                <a:cs typeface="Microsoft Sans Serif"/>
              </a:rPr>
              <a:t>Дьяченко,</a:t>
            </a:r>
            <a:r>
              <a:rPr dirty="0" sz="1500" spc="-40">
                <a:latin typeface="Microsoft Sans Serif"/>
                <a:cs typeface="Microsoft Sans Serif"/>
              </a:rPr>
              <a:t> </a:t>
            </a:r>
            <a:r>
              <a:rPr dirty="0" sz="1500" spc="-60">
                <a:latin typeface="Microsoft Sans Serif"/>
                <a:cs typeface="Microsoft Sans Serif"/>
              </a:rPr>
              <a:t>К.Д.</a:t>
            </a:r>
            <a:r>
              <a:rPr dirty="0" sz="1500" spc="-40">
                <a:latin typeface="Microsoft Sans Serif"/>
                <a:cs typeface="Microsoft Sans Serif"/>
              </a:rPr>
              <a:t> </a:t>
            </a:r>
            <a:r>
              <a:rPr dirty="0" sz="1500" spc="-20">
                <a:latin typeface="Microsoft Sans Serif"/>
                <a:cs typeface="Microsoft Sans Serif"/>
              </a:rPr>
              <a:t>Ушинский,</a:t>
            </a:r>
            <a:r>
              <a:rPr dirty="0" sz="1500" spc="-40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Е.С.</a:t>
            </a:r>
            <a:r>
              <a:rPr dirty="0" sz="1500" spc="-45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Полат</a:t>
            </a:r>
            <a:r>
              <a:rPr dirty="0" sz="1500" spc="-40">
                <a:latin typeface="Microsoft Sans Serif"/>
                <a:cs typeface="Microsoft Sans Serif"/>
              </a:rPr>
              <a:t> </a:t>
            </a:r>
            <a:r>
              <a:rPr dirty="0" sz="1500" spc="-10">
                <a:latin typeface="Microsoft Sans Serif"/>
                <a:cs typeface="Microsoft Sans Serif"/>
              </a:rPr>
              <a:t>(обучение</a:t>
            </a:r>
            <a:r>
              <a:rPr dirty="0" sz="1500" spc="-40">
                <a:latin typeface="Microsoft Sans Serif"/>
                <a:cs typeface="Microsoft Sans Serif"/>
              </a:rPr>
              <a:t> </a:t>
            </a:r>
            <a:r>
              <a:rPr dirty="0" sz="1500" spc="-50">
                <a:latin typeface="Microsoft Sans Serif"/>
                <a:cs typeface="Microsoft Sans Serif"/>
              </a:rPr>
              <a:t>в </a:t>
            </a:r>
            <a:r>
              <a:rPr dirty="0" sz="1500">
                <a:latin typeface="Microsoft Sans Serif"/>
                <a:cs typeface="Microsoft Sans Serif"/>
              </a:rPr>
              <a:t>сотрудничестве),</a:t>
            </a:r>
            <a:r>
              <a:rPr dirty="0" sz="1500" spc="290">
                <a:latin typeface="Microsoft Sans Serif"/>
                <a:cs typeface="Microsoft Sans Serif"/>
              </a:rPr>
              <a:t> </a:t>
            </a:r>
            <a:r>
              <a:rPr dirty="0" sz="1500" spc="-10">
                <a:latin typeface="Microsoft Sans Serif"/>
                <a:cs typeface="Microsoft Sans Serif"/>
              </a:rPr>
              <a:t>“шефство”</a:t>
            </a:r>
            <a:r>
              <a:rPr dirty="0" sz="1500" spc="-50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в</a:t>
            </a:r>
            <a:r>
              <a:rPr dirty="0" sz="1500" spc="-55">
                <a:latin typeface="Microsoft Sans Serif"/>
                <a:cs typeface="Microsoft Sans Serif"/>
              </a:rPr>
              <a:t> </a:t>
            </a:r>
            <a:r>
              <a:rPr dirty="0" sz="1500" spc="-20">
                <a:latin typeface="Microsoft Sans Serif"/>
                <a:cs typeface="Microsoft Sans Serif"/>
              </a:rPr>
              <a:t>советской</a:t>
            </a:r>
            <a:r>
              <a:rPr dirty="0" sz="1500" spc="-50">
                <a:latin typeface="Microsoft Sans Serif"/>
                <a:cs typeface="Microsoft Sans Serif"/>
              </a:rPr>
              <a:t> </a:t>
            </a:r>
            <a:r>
              <a:rPr dirty="0" sz="1500" spc="-10">
                <a:latin typeface="Microsoft Sans Serif"/>
                <a:cs typeface="Microsoft Sans Serif"/>
              </a:rPr>
              <a:t>школе.</a:t>
            </a:r>
            <a:endParaRPr sz="1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300"/>
              </a:spcBef>
            </a:pPr>
            <a:endParaRPr sz="1500">
              <a:latin typeface="Microsoft Sans Serif"/>
              <a:cs typeface="Microsoft Sans Serif"/>
            </a:endParaRPr>
          </a:p>
          <a:p>
            <a:pPr marL="12700" marR="106680">
              <a:lnSpc>
                <a:spcPct val="100000"/>
              </a:lnSpc>
              <a:spcBef>
                <a:spcPts val="5"/>
              </a:spcBef>
            </a:pPr>
            <a:r>
              <a:rPr dirty="0" sz="1500" spc="-10">
                <a:latin typeface="Microsoft Sans Serif"/>
                <a:cs typeface="Microsoft Sans Serif"/>
              </a:rPr>
              <a:t>Наставничество</a:t>
            </a:r>
            <a:r>
              <a:rPr dirty="0" sz="1500" spc="-25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-</a:t>
            </a:r>
            <a:r>
              <a:rPr dirty="0" sz="1500" spc="-25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это</a:t>
            </a:r>
            <a:r>
              <a:rPr dirty="0" sz="1500" spc="-25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не</a:t>
            </a:r>
            <a:r>
              <a:rPr dirty="0" sz="1500" spc="-30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индивидуальное</a:t>
            </a:r>
            <a:r>
              <a:rPr dirty="0" sz="1500" spc="-25">
                <a:latin typeface="Microsoft Sans Serif"/>
                <a:cs typeface="Microsoft Sans Serif"/>
              </a:rPr>
              <a:t> </a:t>
            </a:r>
            <a:r>
              <a:rPr dirty="0" sz="1500" spc="-10">
                <a:latin typeface="Microsoft Sans Serif"/>
                <a:cs typeface="Microsoft Sans Serif"/>
              </a:rPr>
              <a:t>обучение</a:t>
            </a:r>
            <a:r>
              <a:rPr dirty="0" sz="1500" spc="-25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и</a:t>
            </a:r>
            <a:r>
              <a:rPr dirty="0" sz="1500" spc="-25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не</a:t>
            </a:r>
            <a:r>
              <a:rPr dirty="0" sz="1500" spc="-25">
                <a:latin typeface="Microsoft Sans Serif"/>
                <a:cs typeface="Microsoft Sans Serif"/>
              </a:rPr>
              <a:t> </a:t>
            </a:r>
            <a:r>
              <a:rPr dirty="0" sz="1500" spc="-10">
                <a:latin typeface="Microsoft Sans Serif"/>
                <a:cs typeface="Microsoft Sans Serif"/>
              </a:rPr>
              <a:t>индивидуальные уроки,</a:t>
            </a:r>
            <a:r>
              <a:rPr dirty="0" sz="1500" spc="-55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сфера</a:t>
            </a:r>
            <a:r>
              <a:rPr dirty="0" sz="1500" spc="-50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его</a:t>
            </a:r>
            <a:r>
              <a:rPr dirty="0" sz="1500" spc="-50">
                <a:latin typeface="Microsoft Sans Serif"/>
                <a:cs typeface="Microsoft Sans Serif"/>
              </a:rPr>
              <a:t> </a:t>
            </a:r>
            <a:r>
              <a:rPr dirty="0" sz="1500" spc="-20">
                <a:latin typeface="Microsoft Sans Serif"/>
                <a:cs typeface="Microsoft Sans Serif"/>
              </a:rPr>
              <a:t>применения</a:t>
            </a:r>
            <a:r>
              <a:rPr dirty="0" sz="1500" spc="-50">
                <a:latin typeface="Microsoft Sans Serif"/>
                <a:cs typeface="Microsoft Sans Serif"/>
              </a:rPr>
              <a:t> </a:t>
            </a:r>
            <a:r>
              <a:rPr dirty="0" sz="1500" spc="-10">
                <a:latin typeface="Microsoft Sans Serif"/>
                <a:cs typeface="Microsoft Sans Serif"/>
              </a:rPr>
              <a:t>шире.</a:t>
            </a:r>
            <a:endParaRPr sz="1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738996" y="2206078"/>
            <a:ext cx="4788535" cy="2937510"/>
            <a:chOff x="2738996" y="2206078"/>
            <a:chExt cx="4788535" cy="2937510"/>
          </a:xfrm>
        </p:grpSpPr>
        <p:sp>
          <p:nvSpPr>
            <p:cNvPr id="3" name="object 3" descr=""/>
            <p:cNvSpPr/>
            <p:nvPr/>
          </p:nvSpPr>
          <p:spPr>
            <a:xfrm>
              <a:off x="2738996" y="2206078"/>
              <a:ext cx="3265170" cy="2937510"/>
            </a:xfrm>
            <a:custGeom>
              <a:avLst/>
              <a:gdLst/>
              <a:ahLst/>
              <a:cxnLst/>
              <a:rect l="l" t="t" r="r" b="b"/>
              <a:pathLst>
                <a:path w="3265170" h="2937510">
                  <a:moveTo>
                    <a:pt x="654348" y="2937421"/>
                  </a:moveTo>
                  <a:lnTo>
                    <a:pt x="0" y="2937421"/>
                  </a:lnTo>
                  <a:lnTo>
                    <a:pt x="2937421" y="0"/>
                  </a:lnTo>
                  <a:lnTo>
                    <a:pt x="3264595" y="327173"/>
                  </a:lnTo>
                  <a:lnTo>
                    <a:pt x="654348" y="2937421"/>
                  </a:lnTo>
                  <a:close/>
                </a:path>
              </a:pathLst>
            </a:custGeom>
            <a:solidFill>
              <a:srgbClr val="00B0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5491786" y="3442557"/>
              <a:ext cx="2035810" cy="1701164"/>
            </a:xfrm>
            <a:custGeom>
              <a:avLst/>
              <a:gdLst/>
              <a:ahLst/>
              <a:cxnLst/>
              <a:rect l="l" t="t" r="r" b="b"/>
              <a:pathLst>
                <a:path w="2035809" h="1701164">
                  <a:moveTo>
                    <a:pt x="1352482" y="1700942"/>
                  </a:moveTo>
                  <a:lnTo>
                    <a:pt x="683134" y="1700942"/>
                  </a:lnTo>
                  <a:lnTo>
                    <a:pt x="0" y="1017808"/>
                  </a:lnTo>
                  <a:lnTo>
                    <a:pt x="1017808" y="0"/>
                  </a:lnTo>
                  <a:lnTo>
                    <a:pt x="2035616" y="1017808"/>
                  </a:lnTo>
                  <a:lnTo>
                    <a:pt x="1352482" y="1700942"/>
                  </a:lnTo>
                  <a:close/>
                </a:path>
              </a:pathLst>
            </a:custGeom>
            <a:solidFill>
              <a:srgbClr val="00C1F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6559009" y="0"/>
            <a:ext cx="2101215" cy="1799589"/>
            <a:chOff x="6559009" y="0"/>
            <a:chExt cx="2101215" cy="1799589"/>
          </a:xfrm>
        </p:grpSpPr>
        <p:sp>
          <p:nvSpPr>
            <p:cNvPr id="6" name="object 6" descr=""/>
            <p:cNvSpPr/>
            <p:nvPr/>
          </p:nvSpPr>
          <p:spPr>
            <a:xfrm>
              <a:off x="6624227" y="0"/>
              <a:ext cx="2035810" cy="1799589"/>
            </a:xfrm>
            <a:custGeom>
              <a:avLst/>
              <a:gdLst/>
              <a:ahLst/>
              <a:cxnLst/>
              <a:rect l="l" t="t" r="r" b="b"/>
              <a:pathLst>
                <a:path w="2035809" h="1799589">
                  <a:moveTo>
                    <a:pt x="1017807" y="1799054"/>
                  </a:moveTo>
                  <a:lnTo>
                    <a:pt x="0" y="781245"/>
                  </a:lnTo>
                  <a:lnTo>
                    <a:pt x="781245" y="0"/>
                  </a:lnTo>
                  <a:lnTo>
                    <a:pt x="1254369" y="0"/>
                  </a:lnTo>
                  <a:lnTo>
                    <a:pt x="2035615" y="781245"/>
                  </a:lnTo>
                  <a:lnTo>
                    <a:pt x="1017807" y="1799054"/>
                  </a:lnTo>
                  <a:close/>
                </a:path>
              </a:pathLst>
            </a:custGeom>
            <a:solidFill>
              <a:srgbClr val="F16F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559009" y="249744"/>
              <a:ext cx="508634" cy="508634"/>
            </a:xfrm>
            <a:custGeom>
              <a:avLst/>
              <a:gdLst/>
              <a:ahLst/>
              <a:cxnLst/>
              <a:rect l="l" t="t" r="r" b="b"/>
              <a:pathLst>
                <a:path w="508634" h="508634">
                  <a:moveTo>
                    <a:pt x="32328" y="508384"/>
                  </a:moveTo>
                  <a:lnTo>
                    <a:pt x="0" y="476056"/>
                  </a:lnTo>
                  <a:lnTo>
                    <a:pt x="476057" y="0"/>
                  </a:lnTo>
                  <a:lnTo>
                    <a:pt x="508384" y="32328"/>
                  </a:lnTo>
                  <a:lnTo>
                    <a:pt x="32328" y="508384"/>
                  </a:lnTo>
                  <a:close/>
                </a:path>
              </a:pathLst>
            </a:custGeom>
            <a:solidFill>
              <a:srgbClr val="00B09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64705" y="1301860"/>
            <a:ext cx="370014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Наставничество</a:t>
            </a:r>
            <a:r>
              <a:rPr dirty="0" spc="-120"/>
              <a:t> </a:t>
            </a:r>
            <a:r>
              <a:rPr dirty="0" spc="-10"/>
              <a:t>учителей</a:t>
            </a:r>
          </a:p>
        </p:txBody>
      </p:sp>
      <p:sp>
        <p:nvSpPr>
          <p:cNvPr id="9" name="object 9" descr=""/>
          <p:cNvSpPr/>
          <p:nvPr/>
        </p:nvSpPr>
        <p:spPr>
          <a:xfrm>
            <a:off x="3226523" y="0"/>
            <a:ext cx="5917565" cy="5143500"/>
          </a:xfrm>
          <a:custGeom>
            <a:avLst/>
            <a:gdLst/>
            <a:ahLst/>
            <a:cxnLst/>
            <a:rect l="l" t="t" r="r" b="b"/>
            <a:pathLst>
              <a:path w="5917565" h="5143500">
                <a:moveTo>
                  <a:pt x="3780421" y="4545114"/>
                </a:moveTo>
                <a:lnTo>
                  <a:pt x="1890217" y="2653969"/>
                </a:lnTo>
                <a:lnTo>
                  <a:pt x="0" y="4545114"/>
                </a:lnTo>
                <a:lnTo>
                  <a:pt x="598106" y="5143500"/>
                </a:lnTo>
                <a:lnTo>
                  <a:pt x="3182315" y="5143500"/>
                </a:lnTo>
                <a:lnTo>
                  <a:pt x="3780421" y="4545114"/>
                </a:lnTo>
                <a:close/>
              </a:path>
              <a:path w="5917565" h="5143500">
                <a:moveTo>
                  <a:pt x="5701957" y="2617965"/>
                </a:moveTo>
                <a:lnTo>
                  <a:pt x="3811740" y="726833"/>
                </a:lnTo>
                <a:lnTo>
                  <a:pt x="1921535" y="2617965"/>
                </a:lnTo>
                <a:lnTo>
                  <a:pt x="3811740" y="4509109"/>
                </a:lnTo>
                <a:lnTo>
                  <a:pt x="5701957" y="2617965"/>
                </a:lnTo>
                <a:close/>
              </a:path>
              <a:path w="5917565" h="5143500">
                <a:moveTo>
                  <a:pt x="5917476" y="2838259"/>
                </a:moveTo>
                <a:lnTo>
                  <a:pt x="5733275" y="2653969"/>
                </a:lnTo>
                <a:lnTo>
                  <a:pt x="3843070" y="4545114"/>
                </a:lnTo>
                <a:lnTo>
                  <a:pt x="4441164" y="5143500"/>
                </a:lnTo>
                <a:lnTo>
                  <a:pt x="5917476" y="5143500"/>
                </a:lnTo>
                <a:lnTo>
                  <a:pt x="5917476" y="2838259"/>
                </a:lnTo>
                <a:close/>
              </a:path>
              <a:path w="5917565" h="5143500">
                <a:moveTo>
                  <a:pt x="5917476" y="0"/>
                </a:moveTo>
                <a:lnTo>
                  <a:pt x="4545800" y="0"/>
                </a:lnTo>
                <a:lnTo>
                  <a:pt x="3855313" y="690829"/>
                </a:lnTo>
                <a:lnTo>
                  <a:pt x="5745518" y="2581960"/>
                </a:lnTo>
                <a:lnTo>
                  <a:pt x="5917476" y="2409939"/>
                </a:lnTo>
                <a:lnTo>
                  <a:pt x="5917476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5579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/>
              <a:t>Основные</a:t>
            </a:r>
            <a:r>
              <a:rPr dirty="0" spc="-125"/>
              <a:t> </a:t>
            </a:r>
            <a:r>
              <a:rPr dirty="0" spc="-10"/>
              <a:t>модели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1824663" y="1328882"/>
            <a:ext cx="628650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10209" marR="5080" indent="-39814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10209" algn="l"/>
              </a:tabLst>
            </a:pPr>
            <a:r>
              <a:rPr dirty="0" sz="1600">
                <a:latin typeface="Microsoft Sans Serif"/>
                <a:cs typeface="Microsoft Sans Serif"/>
              </a:rPr>
              <a:t>Опытный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учитель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-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для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начинающего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(повседневные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рабочие </a:t>
            </a:r>
            <a:r>
              <a:rPr dirty="0" sz="1600">
                <a:latin typeface="Microsoft Sans Serif"/>
                <a:cs typeface="Microsoft Sans Serif"/>
              </a:rPr>
              <a:t>вопросы,</a:t>
            </a:r>
            <a:r>
              <a:rPr dirty="0" sz="1600" spc="-6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развитие</a:t>
            </a:r>
            <a:r>
              <a:rPr dirty="0" sz="1600" spc="-55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практических</a:t>
            </a:r>
            <a:r>
              <a:rPr dirty="0" sz="1600" spc="-5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умений)</a:t>
            </a:r>
            <a:endParaRPr sz="1600">
              <a:latin typeface="Microsoft Sans Serif"/>
              <a:cs typeface="Microsoft Sans Serif"/>
            </a:endParaRPr>
          </a:p>
          <a:p>
            <a:pPr marL="410209" indent="-397510">
              <a:lnSpc>
                <a:spcPct val="100000"/>
              </a:lnSpc>
              <a:buAutoNum type="arabicPeriod"/>
              <a:tabLst>
                <a:tab pos="410209" algn="l"/>
              </a:tabLst>
            </a:pPr>
            <a:r>
              <a:rPr dirty="0" sz="1600" spc="-20">
                <a:latin typeface="Microsoft Sans Serif"/>
                <a:cs typeface="Microsoft Sans Serif"/>
              </a:rPr>
              <a:t>Коллеги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для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коллег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(менторство)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5579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/>
              <a:t>Опытный</a:t>
            </a:r>
            <a:r>
              <a:rPr dirty="0" spc="-60"/>
              <a:t> </a:t>
            </a:r>
            <a:r>
              <a:rPr dirty="0"/>
              <a:t>учитель</a:t>
            </a:r>
            <a:r>
              <a:rPr dirty="0" spc="-60"/>
              <a:t> </a:t>
            </a:r>
            <a:r>
              <a:rPr dirty="0"/>
              <a:t>-</a:t>
            </a:r>
            <a:r>
              <a:rPr dirty="0" spc="-60"/>
              <a:t> </a:t>
            </a:r>
            <a:r>
              <a:rPr dirty="0"/>
              <a:t>для</a:t>
            </a:r>
            <a:r>
              <a:rPr dirty="0" spc="-55"/>
              <a:t> </a:t>
            </a:r>
            <a:r>
              <a:rPr dirty="0" spc="-10"/>
              <a:t>начинающего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Чтобы</a:t>
            </a:r>
            <a:r>
              <a:rPr dirty="0" spc="-55"/>
              <a:t> </a:t>
            </a:r>
            <a:r>
              <a:rPr dirty="0"/>
              <a:t>работа</a:t>
            </a:r>
            <a:r>
              <a:rPr dirty="0" spc="-50"/>
              <a:t> </a:t>
            </a:r>
            <a:r>
              <a:rPr dirty="0"/>
              <a:t>стала</a:t>
            </a:r>
            <a:r>
              <a:rPr dirty="0" spc="-50"/>
              <a:t> </a:t>
            </a:r>
            <a:r>
              <a:rPr dirty="0" spc="-10"/>
              <a:t>системной,</a:t>
            </a:r>
            <a:r>
              <a:rPr dirty="0" spc="-50"/>
              <a:t> </a:t>
            </a:r>
            <a:r>
              <a:rPr dirty="0"/>
              <a:t>нужно</a:t>
            </a:r>
            <a:r>
              <a:rPr dirty="0" spc="-50"/>
              <a:t> </a:t>
            </a:r>
            <a:r>
              <a:rPr dirty="0" spc="-20"/>
              <a:t>четкое</a:t>
            </a:r>
            <a:r>
              <a:rPr dirty="0" spc="-50"/>
              <a:t> </a:t>
            </a:r>
            <a:r>
              <a:rPr dirty="0" spc="-10"/>
              <a:t>понимание</a:t>
            </a:r>
            <a:r>
              <a:rPr dirty="0" spc="-50"/>
              <a:t> </a:t>
            </a:r>
            <a:r>
              <a:rPr dirty="0" spc="-20"/>
              <a:t>какие</a:t>
            </a:r>
            <a:r>
              <a:rPr dirty="0" spc="-50"/>
              <a:t> </a:t>
            </a:r>
            <a:r>
              <a:rPr dirty="0" spc="-10"/>
              <a:t>умения </a:t>
            </a:r>
            <a:r>
              <a:rPr dirty="0"/>
              <a:t>нужны</a:t>
            </a:r>
            <a:r>
              <a:rPr dirty="0" spc="-95"/>
              <a:t> </a:t>
            </a:r>
            <a:r>
              <a:rPr dirty="0" spc="-10"/>
              <a:t>учителю.</a:t>
            </a:r>
          </a:p>
          <a:p>
            <a:pPr marL="12700" marR="381635">
              <a:lnSpc>
                <a:spcPct val="100000"/>
              </a:lnSpc>
              <a:spcBef>
                <a:spcPts val="600"/>
              </a:spcBef>
            </a:pPr>
            <a:r>
              <a:rPr dirty="0"/>
              <a:t>Можно</a:t>
            </a:r>
            <a:r>
              <a:rPr dirty="0" spc="-55"/>
              <a:t> </a:t>
            </a:r>
            <a:r>
              <a:rPr dirty="0" spc="-20"/>
              <a:t>разработать</a:t>
            </a:r>
            <a:r>
              <a:rPr dirty="0" spc="-50"/>
              <a:t> </a:t>
            </a:r>
            <a:r>
              <a:rPr dirty="0"/>
              <a:t>skillset</a:t>
            </a:r>
            <a:r>
              <a:rPr dirty="0" spc="-55"/>
              <a:t> </a:t>
            </a:r>
            <a:r>
              <a:rPr dirty="0"/>
              <a:t>на</a:t>
            </a:r>
            <a:r>
              <a:rPr dirty="0" spc="-50"/>
              <a:t> </a:t>
            </a:r>
            <a:r>
              <a:rPr dirty="0"/>
              <a:t>основе</a:t>
            </a:r>
            <a:r>
              <a:rPr dirty="0" spc="-50"/>
              <a:t> </a:t>
            </a:r>
            <a:r>
              <a:rPr dirty="0" spc="-10"/>
              <a:t>готовых,</a:t>
            </a:r>
            <a:r>
              <a:rPr dirty="0" spc="-55"/>
              <a:t> </a:t>
            </a:r>
            <a:r>
              <a:rPr dirty="0" spc="-10"/>
              <a:t>например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https://skillsetmetodista.ru/</a:t>
            </a:r>
            <a:r>
              <a:rPr dirty="0" sz="1100" spc="70">
                <a:solidFill>
                  <a:srgbClr val="0000FF"/>
                </a:solidFill>
              </a:rPr>
              <a:t> </a:t>
            </a:r>
            <a:r>
              <a:rPr dirty="0"/>
              <a:t>и</a:t>
            </a:r>
            <a:r>
              <a:rPr dirty="0" spc="-75"/>
              <a:t> </a:t>
            </a:r>
            <a:r>
              <a:rPr dirty="0" spc="-10"/>
              <a:t>определить</a:t>
            </a:r>
            <a:r>
              <a:rPr dirty="0" spc="-75"/>
              <a:t> </a:t>
            </a:r>
            <a:r>
              <a:rPr dirty="0"/>
              <a:t>дефициты</a:t>
            </a:r>
            <a:r>
              <a:rPr dirty="0" spc="-70"/>
              <a:t> </a:t>
            </a:r>
            <a:r>
              <a:rPr dirty="0" spc="-10"/>
              <a:t>молодого</a:t>
            </a:r>
            <a:r>
              <a:rPr dirty="0" spc="-75"/>
              <a:t> </a:t>
            </a:r>
            <a:r>
              <a:rPr dirty="0"/>
              <a:t>учителя</a:t>
            </a:r>
            <a:r>
              <a:rPr dirty="0" spc="-75"/>
              <a:t> </a:t>
            </a:r>
            <a:r>
              <a:rPr dirty="0" spc="-10"/>
              <a:t>путем самооценки.</a:t>
            </a:r>
            <a:endParaRPr sz="1100"/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/>
              <a:t>Можно</a:t>
            </a:r>
            <a:r>
              <a:rPr dirty="0" spc="-20"/>
              <a:t> </a:t>
            </a:r>
            <a:r>
              <a:rPr dirty="0" spc="-10"/>
              <a:t>внедрить</a:t>
            </a:r>
            <a:r>
              <a:rPr dirty="0" spc="-15"/>
              <a:t> </a:t>
            </a:r>
            <a:r>
              <a:rPr dirty="0" spc="-30"/>
              <a:t>оценку-</a:t>
            </a:r>
            <a:r>
              <a:rPr dirty="0"/>
              <a:t>360</a:t>
            </a:r>
            <a:r>
              <a:rPr dirty="0" spc="-15"/>
              <a:t> </a:t>
            </a:r>
            <a:r>
              <a:rPr dirty="0"/>
              <a:t>в</a:t>
            </a:r>
            <a:r>
              <a:rPr dirty="0" spc="-15"/>
              <a:t> </a:t>
            </a:r>
            <a:r>
              <a:rPr dirty="0" spc="-10"/>
              <a:t>коллективе.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5579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Оценка</a:t>
            </a:r>
            <a:r>
              <a:rPr dirty="0" spc="-75"/>
              <a:t> </a:t>
            </a:r>
            <a:r>
              <a:rPr dirty="0"/>
              <a:t>360</a:t>
            </a:r>
            <a:r>
              <a:rPr dirty="0" spc="-75"/>
              <a:t> </a:t>
            </a:r>
            <a:r>
              <a:rPr dirty="0" spc="-10"/>
              <a:t>градусов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1765487" y="1329390"/>
            <a:ext cx="6913245" cy="1320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-10">
                <a:latin typeface="Microsoft Sans Serif"/>
                <a:cs typeface="Microsoft Sans Serif"/>
              </a:rPr>
              <a:t>Метод</a:t>
            </a:r>
            <a:r>
              <a:rPr dirty="0" sz="1500" spc="-45">
                <a:latin typeface="Microsoft Sans Serif"/>
                <a:cs typeface="Microsoft Sans Serif"/>
              </a:rPr>
              <a:t> </a:t>
            </a:r>
            <a:r>
              <a:rPr dirty="0" sz="1500" spc="-20">
                <a:latin typeface="Microsoft Sans Serif"/>
                <a:cs typeface="Microsoft Sans Serif"/>
              </a:rPr>
              <a:t>оценки</a:t>
            </a:r>
            <a:r>
              <a:rPr dirty="0" sz="1500" spc="-45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360</a:t>
            </a:r>
            <a:r>
              <a:rPr dirty="0" sz="1500" spc="-45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градусов</a:t>
            </a:r>
            <a:r>
              <a:rPr dirty="0" sz="1500" spc="-45">
                <a:latin typeface="Microsoft Sans Serif"/>
                <a:cs typeface="Microsoft Sans Serif"/>
              </a:rPr>
              <a:t> </a:t>
            </a:r>
            <a:r>
              <a:rPr dirty="0" sz="1500" spc="620">
                <a:latin typeface="Microsoft Sans Serif"/>
                <a:cs typeface="Microsoft Sans Serif"/>
              </a:rPr>
              <a:t>—</a:t>
            </a:r>
            <a:r>
              <a:rPr dirty="0" sz="1500" spc="-45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это</a:t>
            </a:r>
            <a:r>
              <a:rPr dirty="0" sz="1500" spc="-45">
                <a:latin typeface="Microsoft Sans Serif"/>
                <a:cs typeface="Microsoft Sans Serif"/>
              </a:rPr>
              <a:t> </a:t>
            </a:r>
            <a:r>
              <a:rPr dirty="0" sz="1500" spc="-20">
                <a:latin typeface="Microsoft Sans Serif"/>
                <a:cs typeface="Microsoft Sans Serif"/>
              </a:rPr>
              <a:t>метод</a:t>
            </a:r>
            <a:r>
              <a:rPr dirty="0" sz="1500" spc="-45">
                <a:latin typeface="Microsoft Sans Serif"/>
                <a:cs typeface="Microsoft Sans Serif"/>
              </a:rPr>
              <a:t> </a:t>
            </a:r>
            <a:r>
              <a:rPr dirty="0" sz="1500" spc="-10">
                <a:latin typeface="Microsoft Sans Serif"/>
                <a:cs typeface="Microsoft Sans Serif"/>
              </a:rPr>
              <a:t>текущей</a:t>
            </a:r>
            <a:r>
              <a:rPr dirty="0" sz="1500" spc="-45">
                <a:latin typeface="Microsoft Sans Serif"/>
                <a:cs typeface="Microsoft Sans Serif"/>
              </a:rPr>
              <a:t> </a:t>
            </a:r>
            <a:r>
              <a:rPr dirty="0" sz="1500" spc="-20">
                <a:latin typeface="Microsoft Sans Serif"/>
                <a:cs typeface="Microsoft Sans Serif"/>
              </a:rPr>
              <a:t>оценки</a:t>
            </a:r>
            <a:r>
              <a:rPr dirty="0" sz="1500" spc="-45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персонала,</a:t>
            </a:r>
            <a:r>
              <a:rPr dirty="0" sz="1500" spc="-45">
                <a:latin typeface="Microsoft Sans Serif"/>
                <a:cs typeface="Microsoft Sans Serif"/>
              </a:rPr>
              <a:t> </a:t>
            </a:r>
            <a:r>
              <a:rPr dirty="0" sz="1500" spc="-10">
                <a:latin typeface="Microsoft Sans Serif"/>
                <a:cs typeface="Microsoft Sans Serif"/>
              </a:rPr>
              <a:t>который </a:t>
            </a:r>
            <a:r>
              <a:rPr dirty="0" sz="1500" spc="-25">
                <a:latin typeface="Microsoft Sans Serif"/>
                <a:cs typeface="Microsoft Sans Serif"/>
              </a:rPr>
              <a:t>заключается</a:t>
            </a:r>
            <a:r>
              <a:rPr dirty="0" sz="1500" spc="-35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в</a:t>
            </a:r>
            <a:r>
              <a:rPr dirty="0" sz="1500" spc="-35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выявлении</a:t>
            </a:r>
            <a:r>
              <a:rPr dirty="0" sz="1500" spc="-35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степени</a:t>
            </a:r>
            <a:r>
              <a:rPr dirty="0" sz="1500" spc="-35">
                <a:latin typeface="Microsoft Sans Serif"/>
                <a:cs typeface="Microsoft Sans Serif"/>
              </a:rPr>
              <a:t> </a:t>
            </a:r>
            <a:r>
              <a:rPr dirty="0" sz="1500" spc="-20">
                <a:latin typeface="Microsoft Sans Serif"/>
                <a:cs typeface="Microsoft Sans Serif"/>
              </a:rPr>
              <a:t>соответствия</a:t>
            </a:r>
            <a:r>
              <a:rPr dirty="0" sz="1500" spc="-35">
                <a:latin typeface="Microsoft Sans Serif"/>
                <a:cs typeface="Microsoft Sans Serif"/>
              </a:rPr>
              <a:t> </a:t>
            </a:r>
            <a:r>
              <a:rPr dirty="0" sz="1500" spc="-20">
                <a:latin typeface="Microsoft Sans Serif"/>
                <a:cs typeface="Microsoft Sans Serif"/>
              </a:rPr>
              <a:t>сотрудника</a:t>
            </a:r>
            <a:r>
              <a:rPr dirty="0" sz="1500" spc="-30">
                <a:latin typeface="Microsoft Sans Serif"/>
                <a:cs typeface="Microsoft Sans Serif"/>
              </a:rPr>
              <a:t> </a:t>
            </a:r>
            <a:r>
              <a:rPr dirty="0" sz="1500" spc="-10">
                <a:latin typeface="Microsoft Sans Serif"/>
                <a:cs typeface="Microsoft Sans Serif"/>
              </a:rPr>
              <a:t>занимаемой должности</a:t>
            </a:r>
            <a:r>
              <a:rPr dirty="0" sz="1500" spc="-60">
                <a:latin typeface="Microsoft Sans Serif"/>
                <a:cs typeface="Microsoft Sans Serif"/>
              </a:rPr>
              <a:t> </a:t>
            </a:r>
            <a:r>
              <a:rPr dirty="0" sz="1500" spc="-10">
                <a:latin typeface="Microsoft Sans Serif"/>
                <a:cs typeface="Microsoft Sans Serif"/>
              </a:rPr>
              <a:t>через</a:t>
            </a:r>
            <a:r>
              <a:rPr dirty="0" sz="1500" spc="-55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опрос</a:t>
            </a:r>
            <a:r>
              <a:rPr dirty="0" sz="1500" spc="-55">
                <a:latin typeface="Microsoft Sans Serif"/>
                <a:cs typeface="Microsoft Sans Serif"/>
              </a:rPr>
              <a:t> </a:t>
            </a:r>
            <a:r>
              <a:rPr dirty="0" sz="1500" spc="-10">
                <a:latin typeface="Microsoft Sans Serif"/>
                <a:cs typeface="Microsoft Sans Serif"/>
              </a:rPr>
              <a:t>делового</a:t>
            </a:r>
            <a:r>
              <a:rPr dirty="0" sz="1500" spc="-55">
                <a:latin typeface="Microsoft Sans Serif"/>
                <a:cs typeface="Microsoft Sans Serif"/>
              </a:rPr>
              <a:t> </a:t>
            </a:r>
            <a:r>
              <a:rPr dirty="0" sz="1500" spc="-20">
                <a:latin typeface="Microsoft Sans Serif"/>
                <a:cs typeface="Microsoft Sans Serif"/>
              </a:rPr>
              <a:t>окружения</a:t>
            </a:r>
            <a:r>
              <a:rPr dirty="0" sz="1500" spc="-55">
                <a:latin typeface="Microsoft Sans Serif"/>
                <a:cs typeface="Microsoft Sans Serif"/>
              </a:rPr>
              <a:t> </a:t>
            </a:r>
            <a:r>
              <a:rPr dirty="0" sz="1500" spc="-10">
                <a:latin typeface="Microsoft Sans Serif"/>
                <a:cs typeface="Microsoft Sans Serif"/>
              </a:rPr>
              <a:t>сотрудника.</a:t>
            </a:r>
            <a:endParaRPr sz="1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300"/>
              </a:spcBef>
            </a:pPr>
            <a:endParaRPr sz="1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500" spc="-65">
                <a:latin typeface="Microsoft Sans Serif"/>
                <a:cs typeface="Microsoft Sans Serif"/>
              </a:rPr>
              <a:t>Как</a:t>
            </a:r>
            <a:r>
              <a:rPr dirty="0" sz="1500" spc="-35">
                <a:latin typeface="Microsoft Sans Serif"/>
                <a:cs typeface="Microsoft Sans Serif"/>
              </a:rPr>
              <a:t> </a:t>
            </a:r>
            <a:r>
              <a:rPr dirty="0" sz="1500" spc="-25">
                <a:latin typeface="Microsoft Sans Serif"/>
                <a:cs typeface="Microsoft Sans Serif"/>
              </a:rPr>
              <a:t>организовать</a:t>
            </a:r>
            <a:r>
              <a:rPr dirty="0" sz="1500" spc="-40">
                <a:latin typeface="Microsoft Sans Serif"/>
                <a:cs typeface="Microsoft Sans Serif"/>
              </a:rPr>
              <a:t> </a:t>
            </a:r>
            <a:r>
              <a:rPr dirty="0" sz="1500" spc="-10">
                <a:latin typeface="Microsoft Sans Serif"/>
                <a:cs typeface="Microsoft Sans Serif"/>
              </a:rPr>
              <a:t>такую</a:t>
            </a:r>
            <a:r>
              <a:rPr dirty="0" sz="1500" spc="-35">
                <a:latin typeface="Microsoft Sans Serif"/>
                <a:cs typeface="Microsoft Sans Serif"/>
              </a:rPr>
              <a:t> </a:t>
            </a:r>
            <a:r>
              <a:rPr dirty="0" sz="1500" spc="-10">
                <a:latin typeface="Microsoft Sans Serif"/>
                <a:cs typeface="Microsoft Sans Serif"/>
              </a:rPr>
              <a:t>оценку</a:t>
            </a:r>
            <a:r>
              <a:rPr dirty="0" sz="1500" spc="-35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и</a:t>
            </a:r>
            <a:r>
              <a:rPr dirty="0" sz="1500" spc="-35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что</a:t>
            </a:r>
            <a:r>
              <a:rPr dirty="0" sz="1500" spc="-40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для</a:t>
            </a:r>
            <a:r>
              <a:rPr dirty="0" sz="1500" spc="-35">
                <a:latin typeface="Microsoft Sans Serif"/>
                <a:cs typeface="Microsoft Sans Serif"/>
              </a:rPr>
              <a:t> </a:t>
            </a:r>
            <a:r>
              <a:rPr dirty="0" sz="1500" spc="-10">
                <a:latin typeface="Microsoft Sans Serif"/>
                <a:cs typeface="Microsoft Sans Serif"/>
              </a:rPr>
              <a:t>этого</a:t>
            </a:r>
            <a:r>
              <a:rPr dirty="0" sz="1500" spc="-35">
                <a:latin typeface="Microsoft Sans Serif"/>
                <a:cs typeface="Microsoft Sans Serif"/>
              </a:rPr>
              <a:t> </a:t>
            </a:r>
            <a:r>
              <a:rPr dirty="0" sz="1500" spc="-10">
                <a:latin typeface="Microsoft Sans Serif"/>
                <a:cs typeface="Microsoft Sans Serif"/>
              </a:rPr>
              <a:t>нужно?</a:t>
            </a:r>
            <a:endParaRPr sz="1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5579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Оценка</a:t>
            </a:r>
            <a:r>
              <a:rPr dirty="0" spc="-75"/>
              <a:t> </a:t>
            </a:r>
            <a:r>
              <a:rPr dirty="0"/>
              <a:t>360</a:t>
            </a:r>
            <a:r>
              <a:rPr dirty="0" spc="-75"/>
              <a:t> </a:t>
            </a:r>
            <a:r>
              <a:rPr dirty="0" spc="-10"/>
              <a:t>градусов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469265" indent="-387350">
              <a:lnSpc>
                <a:spcPct val="100000"/>
              </a:lnSpc>
              <a:spcBef>
                <a:spcPts val="50"/>
              </a:spcBef>
              <a:buClr>
                <a:srgbClr val="000000"/>
              </a:buClr>
              <a:buSzPct val="103448"/>
              <a:buFont typeface="Microsoft Sans Serif"/>
              <a:buAutoNum type="arabicPeriod"/>
              <a:tabLst>
                <a:tab pos="469265" algn="l"/>
              </a:tabLst>
            </a:pPr>
            <a:r>
              <a:rPr dirty="0" sz="1450" spc="-10">
                <a:solidFill>
                  <a:srgbClr val="333333"/>
                </a:solidFill>
                <a:latin typeface="Roboto"/>
                <a:cs typeface="Roboto"/>
              </a:rPr>
              <a:t>Определиться,</a:t>
            </a:r>
            <a:r>
              <a:rPr dirty="0" sz="1450" spc="-25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33333"/>
                </a:solidFill>
                <a:latin typeface="Roboto"/>
                <a:cs typeface="Roboto"/>
              </a:rPr>
              <a:t>какие</a:t>
            </a:r>
            <a:r>
              <a:rPr dirty="0" sz="1450" spc="-25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dirty="0" sz="1450" spc="-20">
                <a:solidFill>
                  <a:srgbClr val="333333"/>
                </a:solidFill>
                <a:latin typeface="Roboto"/>
                <a:cs typeface="Roboto"/>
              </a:rPr>
              <a:t>качества</a:t>
            </a:r>
            <a:r>
              <a:rPr dirty="0" sz="1450" spc="-25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33333"/>
                </a:solidFill>
                <a:latin typeface="Roboto"/>
                <a:cs typeface="Roboto"/>
              </a:rPr>
              <a:t>и</a:t>
            </a:r>
            <a:r>
              <a:rPr dirty="0" sz="1450" spc="-25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33333"/>
                </a:solidFill>
                <a:latin typeface="Roboto"/>
                <a:cs typeface="Roboto"/>
              </a:rPr>
              <a:t>навыки</a:t>
            </a:r>
            <a:r>
              <a:rPr dirty="0" sz="1450" spc="-25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33333"/>
                </a:solidFill>
                <a:latin typeface="Roboto"/>
                <a:cs typeface="Roboto"/>
              </a:rPr>
              <a:t>важны</a:t>
            </a:r>
            <a:r>
              <a:rPr dirty="0" sz="1450" spc="-2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33333"/>
                </a:solidFill>
                <a:latin typeface="Roboto"/>
                <a:cs typeface="Roboto"/>
              </a:rPr>
              <a:t>в</a:t>
            </a:r>
            <a:r>
              <a:rPr dirty="0" sz="1450" spc="-25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dirty="0" sz="1450" spc="-10">
                <a:solidFill>
                  <a:srgbClr val="333333"/>
                </a:solidFill>
                <a:latin typeface="Roboto"/>
                <a:cs typeface="Roboto"/>
              </a:rPr>
              <a:t>сотруднике.</a:t>
            </a:r>
            <a:endParaRPr sz="1450">
              <a:latin typeface="Roboto"/>
              <a:cs typeface="Roboto"/>
            </a:endParaRPr>
          </a:p>
          <a:p>
            <a:pPr marL="469265" indent="-380365">
              <a:lnSpc>
                <a:spcPct val="100000"/>
              </a:lnSpc>
              <a:buAutoNum type="arabicPeriod"/>
              <a:tabLst>
                <a:tab pos="469265" algn="l"/>
              </a:tabLst>
            </a:pPr>
            <a:r>
              <a:rPr dirty="0" sz="1450" spc="-25">
                <a:solidFill>
                  <a:srgbClr val="333333"/>
                </a:solidFill>
                <a:latin typeface="Roboto"/>
                <a:cs typeface="Roboto"/>
              </a:rPr>
              <a:t>Проинформировать</a:t>
            </a:r>
            <a:r>
              <a:rPr dirty="0" sz="1450" spc="-20">
                <a:solidFill>
                  <a:srgbClr val="333333"/>
                </a:solidFill>
                <a:latin typeface="Roboto"/>
                <a:cs typeface="Roboto"/>
              </a:rPr>
              <a:t> участников </a:t>
            </a:r>
            <a:r>
              <a:rPr dirty="0" sz="1450" spc="-10">
                <a:solidFill>
                  <a:srgbClr val="333333"/>
                </a:solidFill>
                <a:latin typeface="Roboto"/>
                <a:cs typeface="Roboto"/>
              </a:rPr>
              <a:t>анкетирования,</a:t>
            </a:r>
            <a:r>
              <a:rPr dirty="0" sz="1450" spc="-2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dirty="0" sz="1450" spc="-10">
                <a:solidFill>
                  <a:srgbClr val="333333"/>
                </a:solidFill>
                <a:latin typeface="Roboto"/>
                <a:cs typeface="Roboto"/>
              </a:rPr>
              <a:t>зачем</a:t>
            </a:r>
            <a:r>
              <a:rPr dirty="0" sz="1450" spc="-2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33333"/>
                </a:solidFill>
                <a:latin typeface="Roboto"/>
                <a:cs typeface="Roboto"/>
              </a:rPr>
              <a:t>оно</a:t>
            </a:r>
            <a:r>
              <a:rPr dirty="0" sz="1450" spc="-15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dirty="0" sz="1450" spc="-10">
                <a:solidFill>
                  <a:srgbClr val="333333"/>
                </a:solidFill>
                <a:latin typeface="Roboto"/>
                <a:cs typeface="Roboto"/>
              </a:rPr>
              <a:t>проводится.</a:t>
            </a:r>
            <a:endParaRPr sz="1450">
              <a:latin typeface="Roboto"/>
              <a:cs typeface="Roboto"/>
            </a:endParaRPr>
          </a:p>
          <a:p>
            <a:pPr marL="469265" indent="-380365">
              <a:lnSpc>
                <a:spcPct val="100000"/>
              </a:lnSpc>
              <a:buAutoNum type="arabicPeriod"/>
              <a:tabLst>
                <a:tab pos="469265" algn="l"/>
              </a:tabLst>
            </a:pPr>
            <a:r>
              <a:rPr dirty="0" sz="1450" spc="-25">
                <a:solidFill>
                  <a:srgbClr val="333333"/>
                </a:solidFill>
                <a:latin typeface="Roboto"/>
                <a:cs typeface="Roboto"/>
              </a:rPr>
              <a:t>Подготовить</a:t>
            </a:r>
            <a:r>
              <a:rPr dirty="0" sz="1450" spc="-3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dirty="0" sz="1450" spc="-10">
                <a:solidFill>
                  <a:srgbClr val="333333"/>
                </a:solidFill>
                <a:latin typeface="Roboto"/>
                <a:cs typeface="Roboto"/>
              </a:rPr>
              <a:t>вопросы</a:t>
            </a:r>
            <a:r>
              <a:rPr dirty="0" sz="1450" spc="-3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33333"/>
                </a:solidFill>
                <a:latin typeface="Roboto"/>
                <a:cs typeface="Roboto"/>
              </a:rPr>
              <a:t>для</a:t>
            </a:r>
            <a:r>
              <a:rPr dirty="0" sz="1450" spc="-3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dirty="0" sz="1450" spc="-10">
                <a:solidFill>
                  <a:srgbClr val="333333"/>
                </a:solidFill>
                <a:latin typeface="Roboto"/>
                <a:cs typeface="Roboto"/>
              </a:rPr>
              <a:t>анкетирования.</a:t>
            </a:r>
            <a:endParaRPr sz="1450">
              <a:latin typeface="Roboto"/>
              <a:cs typeface="Roboto"/>
            </a:endParaRPr>
          </a:p>
          <a:p>
            <a:pPr marL="469265" indent="-380365">
              <a:lnSpc>
                <a:spcPct val="100000"/>
              </a:lnSpc>
              <a:buAutoNum type="arabicPeriod"/>
              <a:tabLst>
                <a:tab pos="469265" algn="l"/>
              </a:tabLst>
            </a:pPr>
            <a:r>
              <a:rPr dirty="0" sz="1450" spc="-10">
                <a:solidFill>
                  <a:srgbClr val="333333"/>
                </a:solidFill>
                <a:latin typeface="Roboto"/>
                <a:cs typeface="Roboto"/>
              </a:rPr>
              <a:t>Провести</a:t>
            </a:r>
            <a:r>
              <a:rPr dirty="0" sz="1450" spc="-15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33333"/>
                </a:solidFill>
                <a:latin typeface="Roboto"/>
                <a:cs typeface="Roboto"/>
              </a:rPr>
              <a:t>оценивание</a:t>
            </a:r>
            <a:r>
              <a:rPr dirty="0" sz="1450" spc="-15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33333"/>
                </a:solidFill>
                <a:latin typeface="Roboto"/>
                <a:cs typeface="Roboto"/>
              </a:rPr>
              <a:t>360</a:t>
            </a:r>
            <a:r>
              <a:rPr dirty="0" sz="1450" spc="-15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dirty="0" sz="1450" spc="-20">
                <a:solidFill>
                  <a:srgbClr val="333333"/>
                </a:solidFill>
                <a:latin typeface="Roboto"/>
                <a:cs typeface="Roboto"/>
              </a:rPr>
              <a:t>градусов</a:t>
            </a:r>
            <a:r>
              <a:rPr dirty="0" sz="1450" spc="-15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33333"/>
                </a:solidFill>
                <a:latin typeface="Roboto"/>
                <a:cs typeface="Roboto"/>
              </a:rPr>
              <a:t>и</a:t>
            </a:r>
            <a:r>
              <a:rPr dirty="0" sz="1450" spc="-1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dirty="0" sz="1450" spc="-20">
                <a:solidFill>
                  <a:srgbClr val="333333"/>
                </a:solidFill>
                <a:latin typeface="Roboto"/>
                <a:cs typeface="Roboto"/>
              </a:rPr>
              <a:t>самооценку,</a:t>
            </a:r>
            <a:r>
              <a:rPr dirty="0" sz="1450" spc="-15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dirty="0" sz="1450" spc="-10">
                <a:solidFill>
                  <a:srgbClr val="333333"/>
                </a:solidFill>
                <a:latin typeface="Roboto"/>
                <a:cs typeface="Roboto"/>
              </a:rPr>
              <a:t>сравнить</a:t>
            </a:r>
            <a:r>
              <a:rPr dirty="0" sz="1450" spc="-15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dirty="0" sz="1450" spc="-10">
                <a:solidFill>
                  <a:srgbClr val="333333"/>
                </a:solidFill>
                <a:latin typeface="Roboto"/>
                <a:cs typeface="Roboto"/>
              </a:rPr>
              <a:t>результаты,</a:t>
            </a:r>
            <a:endParaRPr sz="1450">
              <a:latin typeface="Roboto"/>
              <a:cs typeface="Roboto"/>
            </a:endParaRPr>
          </a:p>
          <a:p>
            <a:pPr marL="12700" marR="2465070">
              <a:lnSpc>
                <a:spcPct val="134500"/>
              </a:lnSpc>
            </a:pPr>
            <a:r>
              <a:rPr dirty="0" sz="1450" spc="-10">
                <a:solidFill>
                  <a:srgbClr val="333333"/>
                </a:solidFill>
                <a:latin typeface="Roboto"/>
                <a:cs typeface="Roboto"/>
              </a:rPr>
              <a:t>Примеры</a:t>
            </a:r>
            <a:r>
              <a:rPr dirty="0" sz="1450" spc="-3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33333"/>
                </a:solidFill>
                <a:latin typeface="Roboto"/>
                <a:cs typeface="Roboto"/>
              </a:rPr>
              <a:t>вопросов</a:t>
            </a:r>
            <a:r>
              <a:rPr dirty="0" sz="1450" spc="-2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dirty="0" sz="1450" spc="-254">
                <a:solidFill>
                  <a:srgbClr val="333333"/>
                </a:solidFill>
                <a:latin typeface="Roboto"/>
                <a:cs typeface="Roboto"/>
              </a:rPr>
              <a:t>-</a:t>
            </a:r>
            <a:r>
              <a:rPr dirty="0" sz="1450" spc="-5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33333"/>
                </a:solidFill>
                <a:latin typeface="Roboto"/>
                <a:cs typeface="Roboto"/>
              </a:rPr>
              <a:t>на</a:t>
            </a:r>
            <a:r>
              <a:rPr dirty="0" sz="1450" spc="-15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dirty="0" sz="1450" spc="-20">
                <a:solidFill>
                  <a:srgbClr val="333333"/>
                </a:solidFill>
                <a:latin typeface="Roboto"/>
                <a:cs typeface="Roboto"/>
              </a:rPr>
              <a:t>следующем</a:t>
            </a:r>
            <a:r>
              <a:rPr dirty="0" sz="1450" spc="-15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dirty="0" sz="1450" spc="-10">
                <a:solidFill>
                  <a:srgbClr val="333333"/>
                </a:solidFill>
                <a:latin typeface="Roboto"/>
                <a:cs typeface="Roboto"/>
              </a:rPr>
              <a:t>слайде. Подробнее</a:t>
            </a:r>
            <a:r>
              <a:rPr dirty="0" sz="1450" spc="-2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33333"/>
                </a:solidFill>
                <a:latin typeface="Roboto"/>
                <a:cs typeface="Roboto"/>
              </a:rPr>
              <a:t>об</a:t>
            </a:r>
            <a:r>
              <a:rPr dirty="0" sz="1450" spc="-2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dirty="0" sz="1450" spc="-35">
                <a:solidFill>
                  <a:srgbClr val="333333"/>
                </a:solidFill>
                <a:latin typeface="Roboto"/>
                <a:cs typeface="Roboto"/>
              </a:rPr>
              <a:t>этом</a:t>
            </a:r>
            <a:r>
              <a:rPr dirty="0" sz="1450" spc="-15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dirty="0" sz="1450" spc="-20">
                <a:solidFill>
                  <a:srgbClr val="333333"/>
                </a:solidFill>
                <a:latin typeface="Roboto"/>
                <a:cs typeface="Roboto"/>
              </a:rPr>
              <a:t>инструменте </a:t>
            </a:r>
            <a:r>
              <a:rPr dirty="0" sz="1450">
                <a:solidFill>
                  <a:srgbClr val="333333"/>
                </a:solidFill>
                <a:latin typeface="Roboto"/>
                <a:cs typeface="Roboto"/>
              </a:rPr>
              <a:t>можно</a:t>
            </a:r>
            <a:r>
              <a:rPr dirty="0" sz="1450" spc="-15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dirty="0" sz="1450" spc="-10">
                <a:solidFill>
                  <a:srgbClr val="333333"/>
                </a:solidFill>
                <a:latin typeface="Roboto"/>
                <a:cs typeface="Roboto"/>
              </a:rPr>
              <a:t>прочитать:</a:t>
            </a:r>
            <a:endParaRPr sz="1450">
              <a:latin typeface="Roboto"/>
              <a:cs typeface="Roboto"/>
            </a:endParaRPr>
          </a:p>
          <a:p>
            <a:pPr marL="12700" marR="5080">
              <a:lnSpc>
                <a:spcPct val="100000"/>
              </a:lnSpc>
              <a:spcBef>
                <a:spcPts val="615"/>
              </a:spcBef>
            </a:pP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https://cyberleninka.ru/article/n/metod-oprosa-360-gradusov-v-otsenke-professionalnoy-deyatelnosti-uchitelya/vi</a:t>
            </a:r>
            <a:r>
              <a:rPr dirty="0" sz="1100" spc="-10">
                <a:solidFill>
                  <a:srgbClr val="0000FF"/>
                </a:solidFill>
              </a:rPr>
              <a:t> 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ewer</a:t>
            </a:r>
            <a:endParaRPr sz="1100"/>
          </a:p>
          <a:p>
            <a:pPr marL="12700" marR="584835">
              <a:lnSpc>
                <a:spcPct val="145500"/>
              </a:lnSpc>
            </a:pP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https://www.ispring.ru/elearning-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insights/metod-otsenki-360-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gradusov</a:t>
            </a:r>
            <a:r>
              <a:rPr dirty="0" sz="1100" spc="-10">
                <a:solidFill>
                  <a:srgbClr val="0000FF"/>
                </a:solidFill>
              </a:rPr>
              <a:t> 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https://hreducation.ru/blog/2022/11/25/%D0%BE%D1%86%D0%B5%D0%BD%D0%BA%D0%B0-360/</a:t>
            </a:r>
            <a:endParaRPr sz="11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691680" y="1122065"/>
            <a:ext cx="7129145" cy="3961765"/>
            <a:chOff x="1691680" y="1122065"/>
            <a:chExt cx="7129145" cy="3961765"/>
          </a:xfrm>
        </p:grpSpPr>
        <p:sp>
          <p:nvSpPr>
            <p:cNvPr id="3" name="object 3" descr=""/>
            <p:cNvSpPr/>
            <p:nvPr/>
          </p:nvSpPr>
          <p:spPr>
            <a:xfrm>
              <a:off x="1691680" y="1131590"/>
              <a:ext cx="7129145" cy="0"/>
            </a:xfrm>
            <a:custGeom>
              <a:avLst/>
              <a:gdLst/>
              <a:ahLst/>
              <a:cxnLst/>
              <a:rect l="l" t="t" r="r" b="b"/>
              <a:pathLst>
                <a:path w="7129145" h="0">
                  <a:moveTo>
                    <a:pt x="0" y="0"/>
                  </a:moveTo>
                  <a:lnTo>
                    <a:pt x="7128791" y="0"/>
                  </a:lnTo>
                </a:path>
              </a:pathLst>
            </a:custGeom>
            <a:ln w="19049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2475" y="1131500"/>
              <a:ext cx="6358698" cy="395227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5579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Оценка</a:t>
            </a:r>
            <a:r>
              <a:rPr dirty="0" spc="-70"/>
              <a:t> </a:t>
            </a:r>
            <a:r>
              <a:rPr dirty="0"/>
              <a:t>360</a:t>
            </a:r>
            <a:r>
              <a:rPr dirty="0" spc="-65"/>
              <a:t> </a:t>
            </a:r>
            <a:r>
              <a:rPr dirty="0"/>
              <a:t>градусов,</a:t>
            </a:r>
            <a:r>
              <a:rPr dirty="0" spc="-65"/>
              <a:t> </a:t>
            </a:r>
            <a:r>
              <a:rPr dirty="0" spc="-10"/>
              <a:t>примеры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Оценка</a:t>
            </a:r>
            <a:r>
              <a:rPr dirty="0" spc="-75"/>
              <a:t> </a:t>
            </a:r>
            <a:r>
              <a:rPr dirty="0"/>
              <a:t>360</a:t>
            </a:r>
            <a:r>
              <a:rPr dirty="0" spc="-75"/>
              <a:t> </a:t>
            </a:r>
            <a:r>
              <a:rPr dirty="0" spc="-10"/>
              <a:t>градусов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1765487" y="1328882"/>
            <a:ext cx="688022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Microsoft Sans Serif"/>
                <a:cs typeface="Microsoft Sans Serif"/>
              </a:rPr>
              <a:t>Выявленные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недостатки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и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особенности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самооценки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могут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лечь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в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основу </a:t>
            </a:r>
            <a:r>
              <a:rPr dirty="0" sz="1600" spc="-20">
                <a:latin typeface="Microsoft Sans Serif"/>
                <a:cs typeface="Microsoft Sans Serif"/>
              </a:rPr>
              <a:t>программы</a:t>
            </a:r>
            <a:r>
              <a:rPr dirty="0" sz="1600" spc="-1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наставничества.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691680" y="969974"/>
            <a:ext cx="7129145" cy="4107815"/>
            <a:chOff x="1691680" y="969974"/>
            <a:chExt cx="7129145" cy="4107815"/>
          </a:xfrm>
        </p:grpSpPr>
        <p:sp>
          <p:nvSpPr>
            <p:cNvPr id="3" name="object 3" descr=""/>
            <p:cNvSpPr/>
            <p:nvPr/>
          </p:nvSpPr>
          <p:spPr>
            <a:xfrm>
              <a:off x="1691680" y="1131589"/>
              <a:ext cx="7129145" cy="0"/>
            </a:xfrm>
            <a:custGeom>
              <a:avLst/>
              <a:gdLst/>
              <a:ahLst/>
              <a:cxnLst/>
              <a:rect l="l" t="t" r="r" b="b"/>
              <a:pathLst>
                <a:path w="7129145" h="0">
                  <a:moveTo>
                    <a:pt x="0" y="0"/>
                  </a:moveTo>
                  <a:lnTo>
                    <a:pt x="7128791" y="0"/>
                  </a:lnTo>
                </a:path>
              </a:pathLst>
            </a:custGeom>
            <a:ln w="19049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1476" y="969974"/>
              <a:ext cx="4893299" cy="410744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5579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Оценка</a:t>
            </a:r>
            <a:r>
              <a:rPr dirty="0" spc="-70"/>
              <a:t> </a:t>
            </a:r>
            <a:r>
              <a:rPr dirty="0"/>
              <a:t>360</a:t>
            </a:r>
            <a:r>
              <a:rPr dirty="0" spc="-65"/>
              <a:t> </a:t>
            </a:r>
            <a:r>
              <a:rPr dirty="0"/>
              <a:t>градусов,</a:t>
            </a:r>
            <a:r>
              <a:rPr dirty="0" spc="-65"/>
              <a:t> </a:t>
            </a:r>
            <a:r>
              <a:rPr dirty="0" spc="-10"/>
              <a:t>примеры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691680" y="925875"/>
            <a:ext cx="7129145" cy="4217670"/>
            <a:chOff x="1691680" y="925875"/>
            <a:chExt cx="7129145" cy="4217670"/>
          </a:xfrm>
        </p:grpSpPr>
        <p:sp>
          <p:nvSpPr>
            <p:cNvPr id="3" name="object 3" descr=""/>
            <p:cNvSpPr/>
            <p:nvPr/>
          </p:nvSpPr>
          <p:spPr>
            <a:xfrm>
              <a:off x="1691680" y="1131590"/>
              <a:ext cx="7129145" cy="0"/>
            </a:xfrm>
            <a:custGeom>
              <a:avLst/>
              <a:gdLst/>
              <a:ahLst/>
              <a:cxnLst/>
              <a:rect l="l" t="t" r="r" b="b"/>
              <a:pathLst>
                <a:path w="7129145" h="0">
                  <a:moveTo>
                    <a:pt x="0" y="0"/>
                  </a:moveTo>
                  <a:lnTo>
                    <a:pt x="7128791" y="0"/>
                  </a:lnTo>
                </a:path>
              </a:pathLst>
            </a:custGeom>
            <a:ln w="19049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2476" y="925875"/>
              <a:ext cx="5817201" cy="421762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5579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Оценка</a:t>
            </a:r>
            <a:r>
              <a:rPr dirty="0" spc="-70"/>
              <a:t> </a:t>
            </a:r>
            <a:r>
              <a:rPr dirty="0"/>
              <a:t>360</a:t>
            </a:r>
            <a:r>
              <a:rPr dirty="0" spc="-65"/>
              <a:t> </a:t>
            </a:r>
            <a:r>
              <a:rPr dirty="0"/>
              <a:t>градусов,</a:t>
            </a:r>
            <a:r>
              <a:rPr dirty="0" spc="-65"/>
              <a:t> </a:t>
            </a:r>
            <a:r>
              <a:rPr dirty="0" spc="-10"/>
              <a:t>примеры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5579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Менторство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Суть</a:t>
            </a:r>
            <a:r>
              <a:rPr dirty="0" spc="-30"/>
              <a:t> </a:t>
            </a:r>
            <a:r>
              <a:rPr dirty="0" spc="-10"/>
              <a:t>менторства</a:t>
            </a:r>
            <a:r>
              <a:rPr dirty="0" spc="-30"/>
              <a:t> </a:t>
            </a:r>
            <a:r>
              <a:rPr dirty="0"/>
              <a:t>-</a:t>
            </a:r>
            <a:r>
              <a:rPr dirty="0" spc="-30"/>
              <a:t> </a:t>
            </a:r>
            <a:r>
              <a:rPr dirty="0" spc="-10"/>
              <a:t>предоставление</a:t>
            </a:r>
            <a:r>
              <a:rPr dirty="0" spc="-30"/>
              <a:t> </a:t>
            </a:r>
            <a:r>
              <a:rPr dirty="0"/>
              <a:t>помощи</a:t>
            </a:r>
            <a:r>
              <a:rPr dirty="0" spc="-25"/>
              <a:t> </a:t>
            </a:r>
            <a:r>
              <a:rPr dirty="0" spc="-20"/>
              <a:t>коллегам</a:t>
            </a:r>
            <a:r>
              <a:rPr dirty="0" spc="-30"/>
              <a:t> </a:t>
            </a:r>
            <a:r>
              <a:rPr dirty="0"/>
              <a:t>в</a:t>
            </a:r>
            <a:r>
              <a:rPr dirty="0" spc="-30"/>
              <a:t> </a:t>
            </a:r>
            <a:r>
              <a:rPr dirty="0"/>
              <a:t>том,</a:t>
            </a:r>
            <a:r>
              <a:rPr dirty="0" spc="-30"/>
              <a:t> </a:t>
            </a:r>
            <a:r>
              <a:rPr dirty="0"/>
              <a:t>в</a:t>
            </a:r>
            <a:r>
              <a:rPr dirty="0" spc="-25"/>
              <a:t> </a:t>
            </a:r>
            <a:r>
              <a:rPr dirty="0"/>
              <a:t>чем</a:t>
            </a:r>
            <a:r>
              <a:rPr dirty="0" spc="-30"/>
              <a:t> </a:t>
            </a:r>
            <a:r>
              <a:rPr dirty="0" spc="-10"/>
              <a:t>силен </a:t>
            </a:r>
            <a:r>
              <a:rPr dirty="0" spc="-20"/>
              <a:t>сам.</a:t>
            </a:r>
          </a:p>
          <a:p>
            <a:pPr marL="12700" marR="1056005">
              <a:lnSpc>
                <a:spcPct val="100000"/>
              </a:lnSpc>
              <a:spcBef>
                <a:spcPts val="600"/>
              </a:spcBef>
            </a:pPr>
            <a:r>
              <a:rPr dirty="0"/>
              <a:t>Менторство</a:t>
            </a:r>
            <a:r>
              <a:rPr dirty="0" spc="-30"/>
              <a:t> </a:t>
            </a:r>
            <a:r>
              <a:rPr dirty="0" spc="-25"/>
              <a:t>краткосрочно</a:t>
            </a:r>
            <a:r>
              <a:rPr dirty="0" spc="-20"/>
              <a:t> </a:t>
            </a:r>
            <a:r>
              <a:rPr dirty="0"/>
              <a:t>и</a:t>
            </a:r>
            <a:r>
              <a:rPr dirty="0" spc="-20"/>
              <a:t> </a:t>
            </a:r>
            <a:r>
              <a:rPr dirty="0" spc="-10"/>
              <a:t>направлено</a:t>
            </a:r>
            <a:r>
              <a:rPr dirty="0" spc="-20"/>
              <a:t> </a:t>
            </a:r>
            <a:r>
              <a:rPr dirty="0"/>
              <a:t>на</a:t>
            </a:r>
            <a:r>
              <a:rPr dirty="0" spc="-20"/>
              <a:t> </a:t>
            </a:r>
            <a:r>
              <a:rPr dirty="0"/>
              <a:t>быстрое</a:t>
            </a:r>
            <a:r>
              <a:rPr dirty="0" spc="-20"/>
              <a:t> </a:t>
            </a:r>
            <a:r>
              <a:rPr dirty="0" spc="-10"/>
              <a:t>решение </a:t>
            </a:r>
            <a:r>
              <a:rPr dirty="0" spc="-30"/>
              <a:t>конкретных</a:t>
            </a:r>
            <a:r>
              <a:rPr dirty="0" spc="-20"/>
              <a:t> </a:t>
            </a:r>
            <a:r>
              <a:rPr dirty="0" spc="-10"/>
              <a:t>задач.</a:t>
            </a:r>
          </a:p>
          <a:p>
            <a:pPr marL="12700" marR="452755">
              <a:lnSpc>
                <a:spcPct val="100000"/>
              </a:lnSpc>
              <a:spcBef>
                <a:spcPts val="600"/>
              </a:spcBef>
            </a:pPr>
            <a:r>
              <a:rPr dirty="0" spc="-20"/>
              <a:t>Организация</a:t>
            </a:r>
            <a:r>
              <a:rPr dirty="0" spc="-45"/>
              <a:t> </a:t>
            </a:r>
            <a:r>
              <a:rPr dirty="0" spc="-10"/>
              <a:t>менторства</a:t>
            </a:r>
            <a:r>
              <a:rPr dirty="0" spc="-40"/>
              <a:t> </a:t>
            </a:r>
            <a:r>
              <a:rPr dirty="0"/>
              <a:t>проще,</a:t>
            </a:r>
            <a:r>
              <a:rPr dirty="0" spc="-40"/>
              <a:t> </a:t>
            </a:r>
            <a:r>
              <a:rPr dirty="0"/>
              <a:t>чем</a:t>
            </a:r>
            <a:r>
              <a:rPr dirty="0" spc="-40"/>
              <a:t> </a:t>
            </a:r>
            <a:r>
              <a:rPr dirty="0" spc="-20"/>
              <a:t>организация</a:t>
            </a:r>
            <a:r>
              <a:rPr dirty="0" spc="-45"/>
              <a:t> </a:t>
            </a:r>
            <a:r>
              <a:rPr dirty="0" spc="-10"/>
              <a:t>“шефства”</a:t>
            </a:r>
            <a:r>
              <a:rPr dirty="0" spc="-40"/>
              <a:t> </a:t>
            </a:r>
            <a:r>
              <a:rPr dirty="0" spc="-10"/>
              <a:t>более опытного</a:t>
            </a:r>
            <a:r>
              <a:rPr dirty="0" spc="-50"/>
              <a:t> </a:t>
            </a:r>
            <a:r>
              <a:rPr dirty="0"/>
              <a:t>учителя</a:t>
            </a:r>
            <a:r>
              <a:rPr dirty="0" spc="-45"/>
              <a:t> </a:t>
            </a:r>
            <a:r>
              <a:rPr dirty="0"/>
              <a:t>над</a:t>
            </a:r>
            <a:r>
              <a:rPr dirty="0" spc="-45"/>
              <a:t> </a:t>
            </a:r>
            <a:r>
              <a:rPr dirty="0"/>
              <a:t>менее</a:t>
            </a:r>
            <a:r>
              <a:rPr dirty="0" spc="-45"/>
              <a:t> </a:t>
            </a:r>
            <a:r>
              <a:rPr dirty="0" spc="-10"/>
              <a:t>опытным.</a:t>
            </a:r>
          </a:p>
          <a:p>
            <a:pPr marL="12700" marR="892810">
              <a:lnSpc>
                <a:spcPct val="100000"/>
              </a:lnSpc>
              <a:spcBef>
                <a:spcPts val="600"/>
              </a:spcBef>
            </a:pPr>
            <a:r>
              <a:rPr dirty="0" spc="-10"/>
              <a:t>Решение</a:t>
            </a:r>
            <a:r>
              <a:rPr dirty="0" spc="-70"/>
              <a:t> </a:t>
            </a:r>
            <a:r>
              <a:rPr dirty="0"/>
              <a:t>об</a:t>
            </a:r>
            <a:r>
              <a:rPr dirty="0" spc="-65"/>
              <a:t> </a:t>
            </a:r>
            <a:r>
              <a:rPr dirty="0"/>
              <a:t>обращении</a:t>
            </a:r>
            <a:r>
              <a:rPr dirty="0" spc="-70"/>
              <a:t> </a:t>
            </a:r>
            <a:r>
              <a:rPr dirty="0"/>
              <a:t>к</a:t>
            </a:r>
            <a:r>
              <a:rPr dirty="0" spc="-65"/>
              <a:t> </a:t>
            </a:r>
            <a:r>
              <a:rPr dirty="0"/>
              <a:t>ментору</a:t>
            </a:r>
            <a:r>
              <a:rPr dirty="0" spc="-70"/>
              <a:t> </a:t>
            </a:r>
            <a:r>
              <a:rPr dirty="0" spc="-25"/>
              <a:t>может</a:t>
            </a:r>
            <a:r>
              <a:rPr dirty="0" spc="-65"/>
              <a:t> </a:t>
            </a:r>
            <a:r>
              <a:rPr dirty="0"/>
              <a:t>принять</a:t>
            </a:r>
            <a:r>
              <a:rPr dirty="0" spc="-70"/>
              <a:t> </a:t>
            </a:r>
            <a:r>
              <a:rPr dirty="0" spc="-20"/>
              <a:t>каждый</a:t>
            </a:r>
            <a:r>
              <a:rPr dirty="0" spc="-65"/>
              <a:t> </a:t>
            </a:r>
            <a:r>
              <a:rPr dirty="0" spc="-20"/>
              <a:t>член </a:t>
            </a:r>
            <a:r>
              <a:rPr dirty="0" spc="-10"/>
              <a:t>коллектива.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335" marR="508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Наставничество</a:t>
            </a:r>
            <a:r>
              <a:rPr dirty="0" spc="-60"/>
              <a:t> </a:t>
            </a:r>
            <a:r>
              <a:rPr dirty="0"/>
              <a:t>и</a:t>
            </a:r>
            <a:r>
              <a:rPr dirty="0" spc="-60"/>
              <a:t> </a:t>
            </a:r>
            <a:r>
              <a:rPr dirty="0" spc="-10"/>
              <a:t>обучение</a:t>
            </a:r>
            <a:r>
              <a:rPr dirty="0" spc="-60"/>
              <a:t> </a:t>
            </a:r>
            <a:r>
              <a:rPr dirty="0" spc="-10"/>
              <a:t>иностранным языкам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1765487" y="1371763"/>
            <a:ext cx="6744334" cy="2305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10">
                <a:latin typeface="Microsoft Sans Serif"/>
                <a:cs typeface="Microsoft Sans Serif"/>
              </a:rPr>
              <a:t>Современная</a:t>
            </a:r>
            <a:r>
              <a:rPr dirty="0" sz="1700" spc="-35">
                <a:latin typeface="Microsoft Sans Serif"/>
                <a:cs typeface="Microsoft Sans Serif"/>
              </a:rPr>
              <a:t> </a:t>
            </a:r>
            <a:r>
              <a:rPr dirty="0" sz="1700" spc="-10">
                <a:latin typeface="Microsoft Sans Serif"/>
                <a:cs typeface="Microsoft Sans Serif"/>
              </a:rPr>
              <a:t>ситуация</a:t>
            </a:r>
            <a:endParaRPr sz="1700">
              <a:latin typeface="Microsoft Sans Serif"/>
              <a:cs typeface="Microsoft Sans Serif"/>
            </a:endParaRPr>
          </a:p>
          <a:p>
            <a:pPr marL="469265" indent="-387350">
              <a:lnSpc>
                <a:spcPct val="100000"/>
              </a:lnSpc>
              <a:spcBef>
                <a:spcPts val="1685"/>
              </a:spcBef>
              <a:buAutoNum type="arabicPeriod"/>
              <a:tabLst>
                <a:tab pos="469265" algn="l"/>
              </a:tabLst>
            </a:pPr>
            <a:r>
              <a:rPr dirty="0" sz="1500" spc="-25">
                <a:latin typeface="Microsoft Sans Serif"/>
                <a:cs typeface="Microsoft Sans Serif"/>
              </a:rPr>
              <a:t>Разноуровневые</a:t>
            </a:r>
            <a:r>
              <a:rPr dirty="0" sz="1500" spc="30">
                <a:latin typeface="Microsoft Sans Serif"/>
                <a:cs typeface="Microsoft Sans Serif"/>
              </a:rPr>
              <a:t> </a:t>
            </a:r>
            <a:r>
              <a:rPr dirty="0" sz="1500" spc="-10">
                <a:latin typeface="Microsoft Sans Serif"/>
                <a:cs typeface="Microsoft Sans Serif"/>
              </a:rPr>
              <a:t>классы;</a:t>
            </a:r>
            <a:endParaRPr sz="1500">
              <a:latin typeface="Microsoft Sans Serif"/>
              <a:cs typeface="Microsoft Sans Serif"/>
            </a:endParaRPr>
          </a:p>
          <a:p>
            <a:pPr marL="469900" marR="5080" indent="-387985">
              <a:lnSpc>
                <a:spcPct val="114999"/>
              </a:lnSpc>
              <a:buAutoNum type="arabicPeriod"/>
              <a:tabLst>
                <a:tab pos="469900" algn="l"/>
              </a:tabLst>
            </a:pPr>
            <a:r>
              <a:rPr dirty="0" sz="1500">
                <a:latin typeface="Microsoft Sans Serif"/>
                <a:cs typeface="Microsoft Sans Serif"/>
              </a:rPr>
              <a:t>Новые</a:t>
            </a:r>
            <a:r>
              <a:rPr dirty="0" sz="1500" spc="-35">
                <a:latin typeface="Microsoft Sans Serif"/>
                <a:cs typeface="Microsoft Sans Serif"/>
              </a:rPr>
              <a:t> </a:t>
            </a:r>
            <a:r>
              <a:rPr dirty="0" sz="1500" spc="-10">
                <a:latin typeface="Microsoft Sans Serif"/>
                <a:cs typeface="Microsoft Sans Serif"/>
              </a:rPr>
              <a:t>технологии,</a:t>
            </a:r>
            <a:r>
              <a:rPr dirty="0" sz="1500" spc="-35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новые</a:t>
            </a:r>
            <a:r>
              <a:rPr dirty="0" sz="1500" spc="-35">
                <a:latin typeface="Microsoft Sans Serif"/>
                <a:cs typeface="Microsoft Sans Serif"/>
              </a:rPr>
              <a:t> </a:t>
            </a:r>
            <a:r>
              <a:rPr dirty="0" sz="1500" spc="-10">
                <a:latin typeface="Microsoft Sans Serif"/>
                <a:cs typeface="Microsoft Sans Serif"/>
              </a:rPr>
              <a:t>знания</a:t>
            </a:r>
            <a:r>
              <a:rPr dirty="0" sz="1500" spc="-35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и</a:t>
            </a:r>
            <a:r>
              <a:rPr dirty="0" sz="1500" spc="-30">
                <a:latin typeface="Microsoft Sans Serif"/>
                <a:cs typeface="Microsoft Sans Serif"/>
              </a:rPr>
              <a:t> </a:t>
            </a:r>
            <a:r>
              <a:rPr dirty="0" sz="1500" spc="-10">
                <a:latin typeface="Microsoft Sans Serif"/>
                <a:cs typeface="Microsoft Sans Serif"/>
              </a:rPr>
              <a:t>умения</a:t>
            </a:r>
            <a:r>
              <a:rPr dirty="0" sz="1500" spc="-35">
                <a:latin typeface="Microsoft Sans Serif"/>
                <a:cs typeface="Microsoft Sans Serif"/>
              </a:rPr>
              <a:t> </a:t>
            </a:r>
            <a:r>
              <a:rPr dirty="0" sz="1500" spc="-10">
                <a:latin typeface="Microsoft Sans Serif"/>
                <a:cs typeface="Microsoft Sans Serif"/>
              </a:rPr>
              <a:t>(цифровые</a:t>
            </a:r>
            <a:r>
              <a:rPr dirty="0" sz="1500" spc="-35">
                <a:latin typeface="Microsoft Sans Serif"/>
                <a:cs typeface="Microsoft Sans Serif"/>
              </a:rPr>
              <a:t> </a:t>
            </a:r>
            <a:r>
              <a:rPr dirty="0" sz="1500" spc="-10">
                <a:latin typeface="Microsoft Sans Serif"/>
                <a:cs typeface="Microsoft Sans Serif"/>
              </a:rPr>
              <a:t>инструменты, нейросети</a:t>
            </a:r>
            <a:r>
              <a:rPr dirty="0" sz="1500" spc="-50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и</a:t>
            </a:r>
            <a:r>
              <a:rPr dirty="0" sz="1500" spc="-40">
                <a:latin typeface="Microsoft Sans Serif"/>
                <a:cs typeface="Microsoft Sans Serif"/>
              </a:rPr>
              <a:t> </a:t>
            </a:r>
            <a:r>
              <a:rPr dirty="0" sz="1500" spc="-25">
                <a:latin typeface="Microsoft Sans Serif"/>
                <a:cs typeface="Microsoft Sans Serif"/>
              </a:rPr>
              <a:t>т.д.</a:t>
            </a:r>
            <a:r>
              <a:rPr dirty="0" sz="1500" spc="-45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-</a:t>
            </a:r>
            <a:r>
              <a:rPr dirty="0" sz="1500" spc="-40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дети</a:t>
            </a:r>
            <a:r>
              <a:rPr dirty="0" sz="1500" spc="-45">
                <a:latin typeface="Microsoft Sans Serif"/>
                <a:cs typeface="Microsoft Sans Serif"/>
              </a:rPr>
              <a:t> </a:t>
            </a:r>
            <a:r>
              <a:rPr dirty="0" sz="1500" spc="-20">
                <a:latin typeface="Microsoft Sans Serif"/>
                <a:cs typeface="Microsoft Sans Serif"/>
              </a:rPr>
              <a:t>нередко</a:t>
            </a:r>
            <a:r>
              <a:rPr dirty="0" sz="1500" spc="-45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быстрее</a:t>
            </a:r>
            <a:r>
              <a:rPr dirty="0" sz="1500" spc="-40">
                <a:latin typeface="Microsoft Sans Serif"/>
                <a:cs typeface="Microsoft Sans Serif"/>
              </a:rPr>
              <a:t> </a:t>
            </a:r>
            <a:r>
              <a:rPr dirty="0" sz="1500" spc="-10">
                <a:latin typeface="Microsoft Sans Serif"/>
                <a:cs typeface="Microsoft Sans Serif"/>
              </a:rPr>
              <a:t>ориентируются,</a:t>
            </a:r>
            <a:r>
              <a:rPr dirty="0" sz="1500" spc="-45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чем</a:t>
            </a:r>
            <a:r>
              <a:rPr dirty="0" sz="1500" spc="-40">
                <a:latin typeface="Microsoft Sans Serif"/>
                <a:cs typeface="Microsoft Sans Serif"/>
              </a:rPr>
              <a:t> </a:t>
            </a:r>
            <a:r>
              <a:rPr dirty="0" sz="1500" spc="-10">
                <a:latin typeface="Microsoft Sans Serif"/>
                <a:cs typeface="Microsoft Sans Serif"/>
              </a:rPr>
              <a:t>учитель);</a:t>
            </a:r>
            <a:endParaRPr sz="1500">
              <a:latin typeface="Microsoft Sans Serif"/>
              <a:cs typeface="Microsoft Sans Serif"/>
            </a:endParaRPr>
          </a:p>
          <a:p>
            <a:pPr marL="469900" marR="229235" indent="-387985">
              <a:lnSpc>
                <a:spcPct val="114999"/>
              </a:lnSpc>
              <a:buAutoNum type="arabicPeriod"/>
              <a:tabLst>
                <a:tab pos="469900" algn="l"/>
              </a:tabLst>
            </a:pPr>
            <a:r>
              <a:rPr dirty="0" sz="1500" spc="-20">
                <a:latin typeface="Microsoft Sans Serif"/>
                <a:cs typeface="Microsoft Sans Serif"/>
              </a:rPr>
              <a:t>Нехватка</a:t>
            </a:r>
            <a:r>
              <a:rPr dirty="0" sz="1500" spc="-45">
                <a:latin typeface="Microsoft Sans Serif"/>
                <a:cs typeface="Microsoft Sans Serif"/>
              </a:rPr>
              <a:t> </a:t>
            </a:r>
            <a:r>
              <a:rPr dirty="0" sz="1500" spc="-10">
                <a:latin typeface="Microsoft Sans Serif"/>
                <a:cs typeface="Microsoft Sans Serif"/>
              </a:rPr>
              <a:t>общеучебных</a:t>
            </a:r>
            <a:r>
              <a:rPr dirty="0" sz="1500" spc="-40">
                <a:latin typeface="Microsoft Sans Serif"/>
                <a:cs typeface="Microsoft Sans Serif"/>
              </a:rPr>
              <a:t> </a:t>
            </a:r>
            <a:r>
              <a:rPr dirty="0" sz="1500" spc="-10">
                <a:latin typeface="Microsoft Sans Serif"/>
                <a:cs typeface="Microsoft Sans Serif"/>
              </a:rPr>
              <a:t>умений,</a:t>
            </a:r>
            <a:r>
              <a:rPr dirty="0" sz="1500" spc="-40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при</a:t>
            </a:r>
            <a:r>
              <a:rPr dirty="0" sz="1500" spc="-40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этом</a:t>
            </a:r>
            <a:r>
              <a:rPr dirty="0" sz="1500" spc="-45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из</a:t>
            </a:r>
            <a:r>
              <a:rPr dirty="0" sz="1500" spc="-40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новых</a:t>
            </a:r>
            <a:r>
              <a:rPr dirty="0" sz="1500" spc="-40">
                <a:latin typeface="Microsoft Sans Serif"/>
                <a:cs typeface="Microsoft Sans Serif"/>
              </a:rPr>
              <a:t> </a:t>
            </a:r>
            <a:r>
              <a:rPr dirty="0" sz="1500" spc="-60">
                <a:latin typeface="Microsoft Sans Serif"/>
                <a:cs typeface="Microsoft Sans Serif"/>
              </a:rPr>
              <a:t>ФГОС</a:t>
            </a:r>
            <a:r>
              <a:rPr dirty="0" sz="1500" spc="-40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их</a:t>
            </a:r>
            <a:r>
              <a:rPr dirty="0" sz="1500" spc="-40">
                <a:latin typeface="Microsoft Sans Serif"/>
                <a:cs typeface="Microsoft Sans Serif"/>
              </a:rPr>
              <a:t> </a:t>
            </a:r>
            <a:r>
              <a:rPr dirty="0" sz="1500" spc="-10">
                <a:latin typeface="Microsoft Sans Serif"/>
                <a:cs typeface="Microsoft Sans Serif"/>
              </a:rPr>
              <a:t>убрали </a:t>
            </a:r>
            <a:r>
              <a:rPr dirty="0" sz="1500">
                <a:latin typeface="Microsoft Sans Serif"/>
                <a:cs typeface="Microsoft Sans Serif"/>
              </a:rPr>
              <a:t>(см.</a:t>
            </a:r>
            <a:r>
              <a:rPr dirty="0" sz="1500" spc="-60">
                <a:latin typeface="Microsoft Sans Serif"/>
                <a:cs typeface="Microsoft Sans Serif"/>
              </a:rPr>
              <a:t> </a:t>
            </a:r>
            <a:r>
              <a:rPr dirty="0" sz="1500" spc="-10">
                <a:latin typeface="Microsoft Sans Serif"/>
                <a:cs typeface="Microsoft Sans Serif"/>
              </a:rPr>
              <a:t>список</a:t>
            </a:r>
            <a:r>
              <a:rPr dirty="0" sz="1500" spc="-55">
                <a:latin typeface="Microsoft Sans Serif"/>
                <a:cs typeface="Microsoft Sans Serif"/>
              </a:rPr>
              <a:t> </a:t>
            </a:r>
            <a:r>
              <a:rPr dirty="0" sz="1500" spc="-20">
                <a:latin typeface="Microsoft Sans Serif"/>
                <a:cs typeface="Microsoft Sans Serif"/>
              </a:rPr>
              <a:t>УУД).</a:t>
            </a:r>
            <a:endParaRPr sz="1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645"/>
              </a:spcBef>
            </a:pPr>
            <a:endParaRPr sz="1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500">
                <a:latin typeface="Microsoft Sans Serif"/>
                <a:cs typeface="Microsoft Sans Serif"/>
              </a:rPr>
              <a:t>Все</a:t>
            </a:r>
            <a:r>
              <a:rPr dirty="0" sz="1500" spc="-40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это</a:t>
            </a:r>
            <a:r>
              <a:rPr dirty="0" sz="1500" spc="-40">
                <a:latin typeface="Microsoft Sans Serif"/>
                <a:cs typeface="Microsoft Sans Serif"/>
              </a:rPr>
              <a:t> </a:t>
            </a:r>
            <a:r>
              <a:rPr dirty="0" sz="1500" spc="-10">
                <a:latin typeface="Microsoft Sans Serif"/>
                <a:cs typeface="Microsoft Sans Serif"/>
              </a:rPr>
              <a:t>оставляет</a:t>
            </a:r>
            <a:r>
              <a:rPr dirty="0" sz="1500" spc="-40">
                <a:latin typeface="Microsoft Sans Serif"/>
                <a:cs typeface="Microsoft Sans Serif"/>
              </a:rPr>
              <a:t> </a:t>
            </a:r>
            <a:r>
              <a:rPr dirty="0" sz="1500" b="1">
                <a:latin typeface="Arial"/>
                <a:cs typeface="Arial"/>
              </a:rPr>
              <a:t>место</a:t>
            </a:r>
            <a:r>
              <a:rPr dirty="0" sz="1500" spc="-50" b="1">
                <a:latin typeface="Arial"/>
                <a:cs typeface="Arial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для</a:t>
            </a:r>
            <a:r>
              <a:rPr dirty="0" sz="1500" spc="-40">
                <a:latin typeface="Microsoft Sans Serif"/>
                <a:cs typeface="Microsoft Sans Serif"/>
              </a:rPr>
              <a:t> </a:t>
            </a:r>
            <a:r>
              <a:rPr dirty="0" sz="1500" spc="-10">
                <a:latin typeface="Microsoft Sans Serif"/>
                <a:cs typeface="Microsoft Sans Serif"/>
              </a:rPr>
              <a:t>наставничества.</a:t>
            </a:r>
            <a:endParaRPr sz="1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5579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/>
              <a:t>Менторство:</a:t>
            </a:r>
            <a:r>
              <a:rPr dirty="0" spc="-155"/>
              <a:t> </a:t>
            </a:r>
            <a:r>
              <a:rPr dirty="0" spc="-55"/>
              <a:t>как</a:t>
            </a:r>
            <a:r>
              <a:rPr dirty="0" spc="-105"/>
              <a:t> </a:t>
            </a:r>
            <a:r>
              <a:rPr dirty="0" spc="-20"/>
              <a:t>организовать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1824663" y="1328882"/>
            <a:ext cx="6541134" cy="1732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10209" marR="5080" indent="-39814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10209" algn="l"/>
              </a:tabLst>
            </a:pPr>
            <a:r>
              <a:rPr dirty="0" sz="1600" spc="-10">
                <a:latin typeface="Microsoft Sans Serif"/>
                <a:cs typeface="Microsoft Sans Serif"/>
              </a:rPr>
              <a:t>Онлайн-</a:t>
            </a:r>
            <a:r>
              <a:rPr dirty="0" sz="1600">
                <a:latin typeface="Microsoft Sans Serif"/>
                <a:cs typeface="Microsoft Sans Serif"/>
              </a:rPr>
              <a:t>опрос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“Кто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готов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стать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ментором?”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и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“Чему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Вы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могли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бы </a:t>
            </a:r>
            <a:r>
              <a:rPr dirty="0" sz="1600">
                <a:latin typeface="Microsoft Sans Serif"/>
                <a:cs typeface="Microsoft Sans Serif"/>
              </a:rPr>
              <a:t>научить</a:t>
            </a:r>
            <a:r>
              <a:rPr dirty="0" sz="1600" spc="-25">
                <a:latin typeface="Microsoft Sans Serif"/>
                <a:cs typeface="Microsoft Sans Serif"/>
              </a:rPr>
              <a:t> </a:t>
            </a:r>
            <a:r>
              <a:rPr dirty="0" sz="1600" spc="-40">
                <a:latin typeface="Microsoft Sans Serif"/>
                <a:cs typeface="Microsoft Sans Serif"/>
              </a:rPr>
              <a:t>коллег,</a:t>
            </a:r>
            <a:r>
              <a:rPr dirty="0" sz="1600" spc="-2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с</a:t>
            </a:r>
            <a:r>
              <a:rPr dirty="0" sz="1600" spc="38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чем</a:t>
            </a:r>
            <a:r>
              <a:rPr dirty="0" sz="1600" spc="-2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помочь?”</a:t>
            </a:r>
            <a:r>
              <a:rPr dirty="0" sz="1600" spc="-2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-</a:t>
            </a:r>
            <a:r>
              <a:rPr dirty="0" sz="1600" spc="-20">
                <a:latin typeface="Microsoft Sans Serif"/>
                <a:cs typeface="Microsoft Sans Serif"/>
              </a:rPr>
              <a:t> </a:t>
            </a:r>
            <a:r>
              <a:rPr dirty="0" sz="1600" spc="-35">
                <a:latin typeface="Microsoft Sans Serif"/>
                <a:cs typeface="Microsoft Sans Serif"/>
              </a:rPr>
              <a:t>результаты</a:t>
            </a:r>
            <a:r>
              <a:rPr dirty="0" sz="1600" spc="-2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-</a:t>
            </a:r>
            <a:r>
              <a:rPr dirty="0" sz="1600" spc="-2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по</a:t>
            </a:r>
            <a:r>
              <a:rPr dirty="0" sz="1600" spc="-20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категориям </a:t>
            </a:r>
            <a:r>
              <a:rPr dirty="0" sz="1600" spc="-50">
                <a:latin typeface="Microsoft Sans Serif"/>
                <a:cs typeface="Microsoft Sans Serif"/>
              </a:rPr>
              <a:t>в </a:t>
            </a:r>
            <a:r>
              <a:rPr dirty="0" sz="1600" spc="-10">
                <a:latin typeface="Microsoft Sans Serif"/>
                <a:cs typeface="Microsoft Sans Serif"/>
              </a:rPr>
              <a:t>таблицу.</a:t>
            </a:r>
            <a:endParaRPr sz="1600">
              <a:latin typeface="Microsoft Sans Serif"/>
              <a:cs typeface="Microsoft Sans Serif"/>
            </a:endParaRPr>
          </a:p>
          <a:p>
            <a:pPr marL="410209" marR="192405" indent="-398145">
              <a:lnSpc>
                <a:spcPct val="100000"/>
              </a:lnSpc>
              <a:buAutoNum type="arabicPeriod"/>
              <a:tabLst>
                <a:tab pos="410209" algn="l"/>
              </a:tabLst>
            </a:pPr>
            <a:r>
              <a:rPr dirty="0" sz="1600" spc="-10">
                <a:latin typeface="Microsoft Sans Serif"/>
                <a:cs typeface="Microsoft Sans Serif"/>
              </a:rPr>
              <a:t>Список</a:t>
            </a:r>
            <a:r>
              <a:rPr dirty="0" sz="1600" spc="-3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менторов</a:t>
            </a:r>
            <a:r>
              <a:rPr dirty="0" sz="1600" spc="-3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с</a:t>
            </a:r>
            <a:r>
              <a:rPr dirty="0" sz="1600" spc="-3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их</a:t>
            </a:r>
            <a:r>
              <a:rPr dirty="0" sz="1600" spc="-25">
                <a:latin typeface="Microsoft Sans Serif"/>
                <a:cs typeface="Microsoft Sans Serif"/>
              </a:rPr>
              <a:t> </a:t>
            </a:r>
            <a:r>
              <a:rPr dirty="0" sz="1600" spc="-30">
                <a:latin typeface="Microsoft Sans Serif"/>
                <a:cs typeface="Microsoft Sans Serif"/>
              </a:rPr>
              <a:t>контактами </a:t>
            </a:r>
            <a:r>
              <a:rPr dirty="0" sz="1600">
                <a:latin typeface="Microsoft Sans Serif"/>
                <a:cs typeface="Microsoft Sans Serif"/>
              </a:rPr>
              <a:t>и</a:t>
            </a:r>
            <a:r>
              <a:rPr dirty="0" sz="1600" spc="-3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с</a:t>
            </a:r>
            <a:r>
              <a:rPr dirty="0" sz="1600" spc="-2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чем</a:t>
            </a:r>
            <a:r>
              <a:rPr dirty="0" sz="1600" spc="-3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они</a:t>
            </a:r>
            <a:r>
              <a:rPr dirty="0" sz="1600" spc="-3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могут</a:t>
            </a:r>
            <a:r>
              <a:rPr dirty="0" sz="1600" spc="-2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помочь</a:t>
            </a:r>
            <a:r>
              <a:rPr dirty="0" sz="1600" spc="-3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-</a:t>
            </a:r>
            <a:r>
              <a:rPr dirty="0" sz="1600" spc="-30">
                <a:latin typeface="Microsoft Sans Serif"/>
                <a:cs typeface="Microsoft Sans Serif"/>
              </a:rPr>
              <a:t> </a:t>
            </a:r>
            <a:r>
              <a:rPr dirty="0" sz="1600" spc="-50">
                <a:latin typeface="Microsoft Sans Serif"/>
                <a:cs typeface="Microsoft Sans Serif"/>
              </a:rPr>
              <a:t>в </a:t>
            </a:r>
            <a:r>
              <a:rPr dirty="0" sz="1600" spc="-20">
                <a:latin typeface="Microsoft Sans Serif"/>
                <a:cs typeface="Microsoft Sans Serif"/>
              </a:rPr>
              <a:t>открытом</a:t>
            </a:r>
            <a:r>
              <a:rPr dirty="0" sz="1600" spc="-5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доступе.</a:t>
            </a:r>
            <a:endParaRPr sz="1600">
              <a:latin typeface="Microsoft Sans Serif"/>
              <a:cs typeface="Microsoft Sans Serif"/>
            </a:endParaRPr>
          </a:p>
          <a:p>
            <a:pPr marL="410209" marR="109855" indent="-398145">
              <a:lnSpc>
                <a:spcPct val="100000"/>
              </a:lnSpc>
              <a:buAutoNum type="arabicPeriod"/>
              <a:tabLst>
                <a:tab pos="410209" algn="l"/>
              </a:tabLst>
            </a:pPr>
            <a:r>
              <a:rPr dirty="0" sz="1600" spc="-10">
                <a:latin typeface="Microsoft Sans Serif"/>
                <a:cs typeface="Microsoft Sans Serif"/>
              </a:rPr>
              <a:t>Наставляемый</a:t>
            </a:r>
            <a:r>
              <a:rPr dirty="0" sz="1600" spc="-55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может</a:t>
            </a:r>
            <a:r>
              <a:rPr dirty="0" sz="1600" spc="-5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обратиться</a:t>
            </a:r>
            <a:r>
              <a:rPr dirty="0" sz="1600" spc="-5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к</a:t>
            </a:r>
            <a:r>
              <a:rPr dirty="0" sz="1600" spc="-5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ментору</a:t>
            </a:r>
            <a:r>
              <a:rPr dirty="0" sz="1600" spc="-5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при</a:t>
            </a:r>
            <a:r>
              <a:rPr dirty="0" sz="1600" spc="-5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возникновении </a:t>
            </a:r>
            <a:r>
              <a:rPr dirty="0" sz="1600" spc="-20">
                <a:latin typeface="Microsoft Sans Serif"/>
                <a:cs typeface="Microsoft Sans Serif"/>
              </a:rPr>
              <a:t>соответствующей</a:t>
            </a:r>
            <a:r>
              <a:rPr dirty="0" sz="1600" spc="4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проблемы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5579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Менторство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1765487" y="1252681"/>
            <a:ext cx="6556375" cy="212852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600">
                <a:latin typeface="Microsoft Sans Serif"/>
                <a:cs typeface="Microsoft Sans Serif"/>
              </a:rPr>
              <a:t>Я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могу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помочь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с:</a:t>
            </a:r>
            <a:endParaRPr sz="1600">
              <a:latin typeface="Microsoft Sans Serif"/>
              <a:cs typeface="Microsoft Sans Serif"/>
            </a:endParaRPr>
          </a:p>
          <a:p>
            <a:pPr marL="469265" indent="-295910">
              <a:lnSpc>
                <a:spcPct val="100000"/>
              </a:lnSpc>
              <a:spcBef>
                <a:spcPts val="600"/>
              </a:spcBef>
              <a:buChar char="-"/>
              <a:tabLst>
                <a:tab pos="469265" algn="l"/>
              </a:tabLst>
            </a:pPr>
            <a:r>
              <a:rPr dirty="0" sz="1600">
                <a:latin typeface="Microsoft Sans Serif"/>
                <a:cs typeface="Microsoft Sans Serif"/>
              </a:rPr>
              <a:t>выбором</a:t>
            </a:r>
            <a:r>
              <a:rPr dirty="0" sz="1600" spc="-8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конференций</a:t>
            </a:r>
            <a:endParaRPr sz="1600">
              <a:latin typeface="Microsoft Sans Serif"/>
              <a:cs typeface="Microsoft Sans Serif"/>
            </a:endParaRPr>
          </a:p>
          <a:p>
            <a:pPr marL="469265" indent="-295910">
              <a:lnSpc>
                <a:spcPct val="100000"/>
              </a:lnSpc>
              <a:buChar char="-"/>
              <a:tabLst>
                <a:tab pos="469265" algn="l"/>
              </a:tabLst>
            </a:pPr>
            <a:r>
              <a:rPr dirty="0" sz="1600" spc="-20">
                <a:latin typeface="Microsoft Sans Serif"/>
                <a:cs typeface="Microsoft Sans Serif"/>
              </a:rPr>
              <a:t>фокусировкой</a:t>
            </a:r>
            <a:r>
              <a:rPr dirty="0" sz="1600" spc="-5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темы</a:t>
            </a:r>
            <a:r>
              <a:rPr dirty="0" sz="1600" spc="-5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выступления</a:t>
            </a:r>
            <a:endParaRPr sz="1600">
              <a:latin typeface="Microsoft Sans Serif"/>
              <a:cs typeface="Microsoft Sans Serif"/>
            </a:endParaRPr>
          </a:p>
          <a:p>
            <a:pPr marL="469265" indent="-295910">
              <a:lnSpc>
                <a:spcPct val="100000"/>
              </a:lnSpc>
              <a:buChar char="-"/>
              <a:tabLst>
                <a:tab pos="469265" algn="l"/>
              </a:tabLst>
            </a:pPr>
            <a:r>
              <a:rPr dirty="0" sz="1600" spc="-10">
                <a:latin typeface="Microsoft Sans Serif"/>
                <a:cs typeface="Microsoft Sans Serif"/>
              </a:rPr>
              <a:t>построением</a:t>
            </a:r>
            <a:r>
              <a:rPr dirty="0" sz="1600" spc="-5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логики</a:t>
            </a:r>
            <a:r>
              <a:rPr dirty="0" sz="1600" spc="-5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выступления</a:t>
            </a:r>
            <a:endParaRPr sz="1600">
              <a:latin typeface="Microsoft Sans Serif"/>
              <a:cs typeface="Microsoft Sans Serif"/>
            </a:endParaRPr>
          </a:p>
          <a:p>
            <a:pPr marL="469265" indent="-295910">
              <a:lnSpc>
                <a:spcPct val="100000"/>
              </a:lnSpc>
              <a:buChar char="-"/>
              <a:tabLst>
                <a:tab pos="469265" algn="l"/>
              </a:tabLst>
            </a:pPr>
            <a:r>
              <a:rPr dirty="0" sz="1600" spc="-20">
                <a:latin typeface="Microsoft Sans Serif"/>
                <a:cs typeface="Microsoft Sans Serif"/>
              </a:rPr>
              <a:t>техникой</a:t>
            </a:r>
            <a:r>
              <a:rPr dirty="0" sz="1600" spc="-50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речи</a:t>
            </a:r>
            <a:endParaRPr sz="1600">
              <a:latin typeface="Microsoft Sans Serif"/>
              <a:cs typeface="Microsoft Sans Serif"/>
            </a:endParaRPr>
          </a:p>
          <a:p>
            <a:pPr marL="469265" indent="-295910">
              <a:lnSpc>
                <a:spcPct val="100000"/>
              </a:lnSpc>
              <a:buChar char="-"/>
              <a:tabLst>
                <a:tab pos="469265" algn="l"/>
              </a:tabLst>
            </a:pPr>
            <a:r>
              <a:rPr dirty="0" sz="1600" spc="-20">
                <a:latin typeface="Microsoft Sans Serif"/>
                <a:cs typeface="Microsoft Sans Serif"/>
              </a:rPr>
              <a:t>использованием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нейросетей</a:t>
            </a:r>
            <a:r>
              <a:rPr dirty="0" sz="1600" spc="-3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для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создания</a:t>
            </a:r>
            <a:r>
              <a:rPr dirty="0" sz="1600" spc="-3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учебных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материалов</a:t>
            </a:r>
            <a:endParaRPr sz="1600">
              <a:latin typeface="Microsoft Sans Serif"/>
              <a:cs typeface="Microsoft Sans Serif"/>
            </a:endParaRPr>
          </a:p>
          <a:p>
            <a:pPr marL="469265" indent="-295910">
              <a:lnSpc>
                <a:spcPct val="100000"/>
              </a:lnSpc>
              <a:buChar char="-"/>
              <a:tabLst>
                <a:tab pos="469265" algn="l"/>
              </a:tabLst>
            </a:pPr>
            <a:r>
              <a:rPr dirty="0" sz="1600" spc="-10">
                <a:latin typeface="Microsoft Sans Serif"/>
                <a:cs typeface="Microsoft Sans Serif"/>
              </a:rPr>
              <a:t>логичным</a:t>
            </a:r>
            <a:r>
              <a:rPr dirty="0" sz="1600" spc="-3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построением</a:t>
            </a:r>
            <a:r>
              <a:rPr dirty="0" sz="1600" spc="-25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урока</a:t>
            </a:r>
            <a:endParaRPr sz="1600">
              <a:latin typeface="Microsoft Sans Serif"/>
              <a:cs typeface="Microsoft Sans Serif"/>
            </a:endParaRPr>
          </a:p>
          <a:p>
            <a:pPr marL="173355">
              <a:lnSpc>
                <a:spcPct val="100000"/>
              </a:lnSpc>
              <a:tabLst>
                <a:tab pos="469265" algn="l"/>
              </a:tabLst>
            </a:pPr>
            <a:r>
              <a:rPr dirty="0" sz="1600" spc="-50">
                <a:latin typeface="Microsoft Sans Serif"/>
                <a:cs typeface="Microsoft Sans Serif"/>
              </a:rPr>
              <a:t>-</a:t>
            </a:r>
            <a:r>
              <a:rPr dirty="0" sz="1600">
                <a:latin typeface="Microsoft Sans Serif"/>
                <a:cs typeface="Microsoft Sans Serif"/>
              </a:rPr>
              <a:t>	</a:t>
            </a:r>
            <a:r>
              <a:rPr dirty="0" sz="1600" spc="640">
                <a:latin typeface="Microsoft Sans Serif"/>
                <a:cs typeface="Microsoft Sans Serif"/>
              </a:rPr>
              <a:t>…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Менторство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3923167" y="2825012"/>
            <a:ext cx="264858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Microsoft Sans Serif"/>
                <a:cs typeface="Microsoft Sans Serif"/>
              </a:rPr>
              <a:t>А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с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чем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можете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помочь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вы?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5579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Менторство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1765487" y="1328882"/>
            <a:ext cx="6789420" cy="1000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spc="-20">
                <a:latin typeface="Microsoft Sans Serif"/>
                <a:cs typeface="Microsoft Sans Serif"/>
              </a:rPr>
              <a:t>Для</a:t>
            </a:r>
            <a:r>
              <a:rPr dirty="0" sz="1600" spc="-5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внедрения</a:t>
            </a:r>
            <a:r>
              <a:rPr dirty="0" sz="1600" spc="-5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системы</a:t>
            </a:r>
            <a:r>
              <a:rPr dirty="0" sz="1600" spc="-5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менторства</a:t>
            </a:r>
            <a:r>
              <a:rPr dirty="0" sz="1600" spc="-5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нужен</a:t>
            </a:r>
            <a:r>
              <a:rPr dirty="0" sz="1600" spc="-55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организатор,</a:t>
            </a:r>
            <a:r>
              <a:rPr dirty="0" sz="1600" spc="-5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который создаст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 spc="-35">
                <a:latin typeface="Microsoft Sans Serif"/>
                <a:cs typeface="Microsoft Sans Serif"/>
              </a:rPr>
              <a:t>анкету,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объяснит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для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чего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это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делается,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проследит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за </a:t>
            </a:r>
            <a:r>
              <a:rPr dirty="0" sz="1600" spc="-20">
                <a:latin typeface="Microsoft Sans Serif"/>
                <a:cs typeface="Microsoft Sans Serif"/>
              </a:rPr>
              <a:t>заполнением,</a:t>
            </a:r>
            <a:r>
              <a:rPr dirty="0" sz="1600" spc="-50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будет</a:t>
            </a:r>
            <a:r>
              <a:rPr dirty="0" sz="1600" spc="-5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следить</a:t>
            </a:r>
            <a:r>
              <a:rPr dirty="0" sz="1600" spc="-5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за</a:t>
            </a:r>
            <a:r>
              <a:rPr dirty="0" sz="1600" spc="-5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обращениями</a:t>
            </a:r>
            <a:r>
              <a:rPr dirty="0" sz="1600" spc="-5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и</a:t>
            </a:r>
            <a:r>
              <a:rPr dirty="0" sz="1600" spc="-5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убеждаться,</a:t>
            </a:r>
            <a:r>
              <a:rPr dirty="0" sz="1600" spc="-5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что</a:t>
            </a:r>
            <a:r>
              <a:rPr dirty="0" sz="1600" spc="-5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они</a:t>
            </a:r>
            <a:r>
              <a:rPr dirty="0" sz="1600" spc="-50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не </a:t>
            </a:r>
            <a:r>
              <a:rPr dirty="0" sz="1600">
                <a:latin typeface="Microsoft Sans Serif"/>
                <a:cs typeface="Microsoft Sans Serif"/>
              </a:rPr>
              <a:t>остались</a:t>
            </a:r>
            <a:r>
              <a:rPr dirty="0" sz="1600" spc="-7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без</a:t>
            </a:r>
            <a:r>
              <a:rPr dirty="0" sz="1600" spc="-6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ответа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5579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Подводя</a:t>
            </a:r>
            <a:r>
              <a:rPr dirty="0" spc="-105"/>
              <a:t> </a:t>
            </a:r>
            <a:r>
              <a:rPr dirty="0" spc="-10"/>
              <a:t>итоги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1765487" y="1328882"/>
            <a:ext cx="6814184" cy="2372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9209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latin typeface="Microsoft Sans Serif"/>
                <a:cs typeface="Microsoft Sans Serif"/>
              </a:rPr>
              <a:t>Наставничество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-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это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не</a:t>
            </a:r>
            <a:r>
              <a:rPr dirty="0" sz="1600" spc="-3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столько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внедрение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абсолютно</a:t>
            </a:r>
            <a:r>
              <a:rPr dirty="0" sz="1600" spc="-3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новых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методов, </a:t>
            </a:r>
            <a:r>
              <a:rPr dirty="0" sz="1600" spc="-25">
                <a:latin typeface="Microsoft Sans Serif"/>
                <a:cs typeface="Microsoft Sans Serif"/>
              </a:rPr>
              <a:t>сколько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настройка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системы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работы.</a:t>
            </a:r>
            <a:endParaRPr sz="1600">
              <a:latin typeface="Microsoft Sans Serif"/>
              <a:cs typeface="Microsoft Sans Serif"/>
            </a:endParaRPr>
          </a:p>
          <a:p>
            <a:pPr marL="12700" marR="264160">
              <a:lnSpc>
                <a:spcPct val="100000"/>
              </a:lnSpc>
              <a:spcBef>
                <a:spcPts val="600"/>
              </a:spcBef>
            </a:pPr>
            <a:r>
              <a:rPr dirty="0" sz="1600">
                <a:latin typeface="Microsoft Sans Serif"/>
                <a:cs typeface="Microsoft Sans Serif"/>
              </a:rPr>
              <a:t>При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этом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методы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и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приемы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наставничества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по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большей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части </a:t>
            </a:r>
            <a:r>
              <a:rPr dirty="0" sz="1600">
                <a:latin typeface="Microsoft Sans Serif"/>
                <a:cs typeface="Microsoft Sans Serif"/>
              </a:rPr>
              <a:t>соотносятся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с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привычными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учителю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иностранного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языка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методами: обучением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в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сотрудничестве,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проектной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деятельностью,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сочетанием </a:t>
            </a:r>
            <a:r>
              <a:rPr dirty="0" sz="1600">
                <a:latin typeface="Microsoft Sans Serif"/>
                <a:cs typeface="Microsoft Sans Serif"/>
              </a:rPr>
              <a:t>форм</a:t>
            </a:r>
            <a:r>
              <a:rPr dirty="0" sz="1600" spc="-6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работы</a:t>
            </a:r>
            <a:r>
              <a:rPr dirty="0" sz="1600" spc="-6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(парной,</a:t>
            </a:r>
            <a:r>
              <a:rPr dirty="0" sz="1600" spc="-6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групповой).</a:t>
            </a:r>
            <a:endParaRPr sz="1600">
              <a:latin typeface="Microsoft Sans Serif"/>
              <a:cs typeface="Microsoft Sans Serif"/>
            </a:endParaRPr>
          </a:p>
          <a:p>
            <a:pPr algn="just" marL="12700" marR="5080">
              <a:lnSpc>
                <a:spcPct val="100000"/>
              </a:lnSpc>
              <a:spcBef>
                <a:spcPts val="600"/>
              </a:spcBef>
            </a:pPr>
            <a:r>
              <a:rPr dirty="0" sz="1600" spc="-10">
                <a:latin typeface="Microsoft Sans Serif"/>
                <a:cs typeface="Microsoft Sans Serif"/>
              </a:rPr>
              <a:t>Наставничество</a:t>
            </a:r>
            <a:r>
              <a:rPr dirty="0" sz="1600" spc="-50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может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помочь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в</a:t>
            </a:r>
            <a:r>
              <a:rPr dirty="0" sz="1600" spc="-5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решении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задач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повышения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мотивации учеников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и</a:t>
            </a:r>
            <a:r>
              <a:rPr dirty="0" sz="1600" spc="-3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развитии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у</a:t>
            </a:r>
            <a:r>
              <a:rPr dirty="0" sz="1600" spc="-3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них</a:t>
            </a:r>
            <a:r>
              <a:rPr dirty="0" sz="1600" spc="-3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ряда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гибких</a:t>
            </a:r>
            <a:r>
              <a:rPr dirty="0" sz="1600" spc="-3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навыков,</a:t>
            </a:r>
            <a:r>
              <a:rPr dirty="0" sz="1600" spc="-3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но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на</a:t>
            </a:r>
            <a:r>
              <a:rPr dirty="0" sz="1600" spc="-3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начальном</a:t>
            </a:r>
            <a:r>
              <a:rPr dirty="0" sz="1600" spc="-3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этапе </a:t>
            </a:r>
            <a:r>
              <a:rPr dirty="0" sz="1600" spc="-20">
                <a:latin typeface="Microsoft Sans Serif"/>
                <a:cs typeface="Microsoft Sans Serif"/>
              </a:rPr>
              <a:t>потребует</a:t>
            </a:r>
            <a:r>
              <a:rPr dirty="0" sz="1600" spc="-6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настройки</a:t>
            </a:r>
            <a:r>
              <a:rPr dirty="0" sz="1600" spc="-6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работы</a:t>
            </a:r>
            <a:r>
              <a:rPr dirty="0" sz="1600" spc="-6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учителя.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5579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Роль</a:t>
            </a:r>
            <a:r>
              <a:rPr dirty="0" spc="-90"/>
              <a:t> </a:t>
            </a:r>
            <a:r>
              <a:rPr dirty="0" spc="-10"/>
              <a:t>наставничества</a:t>
            </a:r>
            <a:r>
              <a:rPr dirty="0" spc="-80"/>
              <a:t> </a:t>
            </a:r>
            <a:r>
              <a:rPr dirty="0"/>
              <a:t>и</a:t>
            </a:r>
            <a:r>
              <a:rPr dirty="0" spc="-85"/>
              <a:t> </a:t>
            </a:r>
            <a:r>
              <a:rPr dirty="0" spc="-10"/>
              <a:t>задачи</a:t>
            </a:r>
            <a:r>
              <a:rPr dirty="0" spc="-80"/>
              <a:t> </a:t>
            </a:r>
            <a:r>
              <a:rPr dirty="0" spc="-10"/>
              <a:t>обучения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1765487" y="1371763"/>
            <a:ext cx="6572884" cy="2350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>
                <a:latin typeface="Microsoft Sans Serif"/>
                <a:cs typeface="Microsoft Sans Serif"/>
              </a:rPr>
              <a:t>В</a:t>
            </a:r>
            <a:r>
              <a:rPr dirty="0" sz="1700" spc="-30">
                <a:latin typeface="Microsoft Sans Serif"/>
                <a:cs typeface="Microsoft Sans Serif"/>
              </a:rPr>
              <a:t> </a:t>
            </a:r>
            <a:r>
              <a:rPr dirty="0" sz="1700" spc="-10">
                <a:latin typeface="Microsoft Sans Serif"/>
                <a:cs typeface="Microsoft Sans Serif"/>
              </a:rPr>
              <a:t>обучении</a:t>
            </a:r>
            <a:r>
              <a:rPr dirty="0" sz="1700" spc="-25">
                <a:latin typeface="Microsoft Sans Serif"/>
                <a:cs typeface="Microsoft Sans Serif"/>
              </a:rPr>
              <a:t> </a:t>
            </a:r>
            <a:r>
              <a:rPr dirty="0" sz="1700" spc="-10">
                <a:latin typeface="Microsoft Sans Serif"/>
                <a:cs typeface="Microsoft Sans Serif"/>
              </a:rPr>
              <a:t>иностранным</a:t>
            </a:r>
            <a:r>
              <a:rPr dirty="0" sz="1700" spc="-30">
                <a:latin typeface="Microsoft Sans Serif"/>
                <a:cs typeface="Microsoft Sans Serif"/>
              </a:rPr>
              <a:t> </a:t>
            </a:r>
            <a:r>
              <a:rPr dirty="0" sz="1700" spc="-25">
                <a:latin typeface="Microsoft Sans Serif"/>
                <a:cs typeface="Microsoft Sans Serif"/>
              </a:rPr>
              <a:t>языкам </a:t>
            </a:r>
            <a:r>
              <a:rPr dirty="0" sz="1700">
                <a:latin typeface="Microsoft Sans Serif"/>
                <a:cs typeface="Microsoft Sans Serif"/>
              </a:rPr>
              <a:t>и</a:t>
            </a:r>
            <a:r>
              <a:rPr dirty="0" sz="1700" spc="-30">
                <a:latin typeface="Microsoft Sans Serif"/>
                <a:cs typeface="Microsoft Sans Serif"/>
              </a:rPr>
              <a:t> </a:t>
            </a:r>
            <a:r>
              <a:rPr dirty="0" sz="1700">
                <a:latin typeface="Microsoft Sans Serif"/>
                <a:cs typeface="Microsoft Sans Serif"/>
              </a:rPr>
              <a:t>не</a:t>
            </a:r>
            <a:r>
              <a:rPr dirty="0" sz="1700" spc="-25">
                <a:latin typeface="Microsoft Sans Serif"/>
                <a:cs typeface="Microsoft Sans Serif"/>
              </a:rPr>
              <a:t> </a:t>
            </a:r>
            <a:r>
              <a:rPr dirty="0" sz="1700" spc="-10">
                <a:latin typeface="Microsoft Sans Serif"/>
                <a:cs typeface="Microsoft Sans Serif"/>
              </a:rPr>
              <a:t>только</a:t>
            </a:r>
            <a:endParaRPr sz="17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700">
              <a:latin typeface="Microsoft Sans Serif"/>
              <a:cs typeface="Microsoft Sans Serif"/>
            </a:endParaRPr>
          </a:p>
          <a:p>
            <a:pPr marL="469265" indent="-343535">
              <a:lnSpc>
                <a:spcPct val="100000"/>
              </a:lnSpc>
              <a:buChar char="●"/>
              <a:tabLst>
                <a:tab pos="469265" algn="l"/>
              </a:tabLst>
            </a:pPr>
            <a:r>
              <a:rPr dirty="0" sz="1500" spc="-10">
                <a:latin typeface="Microsoft Sans Serif"/>
                <a:cs typeface="Microsoft Sans Serif"/>
              </a:rPr>
              <a:t>снижение</a:t>
            </a:r>
            <a:r>
              <a:rPr dirty="0" sz="1500" spc="-45">
                <a:latin typeface="Microsoft Sans Serif"/>
                <a:cs typeface="Microsoft Sans Serif"/>
              </a:rPr>
              <a:t> </a:t>
            </a:r>
            <a:r>
              <a:rPr dirty="0" sz="1500" spc="-30">
                <a:latin typeface="Microsoft Sans Serif"/>
                <a:cs typeface="Microsoft Sans Serif"/>
              </a:rPr>
              <a:t>нагрузки</a:t>
            </a:r>
            <a:r>
              <a:rPr dirty="0" sz="1500" spc="-40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на</a:t>
            </a:r>
            <a:r>
              <a:rPr dirty="0" sz="1500" spc="-45">
                <a:latin typeface="Microsoft Sans Serif"/>
                <a:cs typeface="Microsoft Sans Serif"/>
              </a:rPr>
              <a:t> </a:t>
            </a:r>
            <a:r>
              <a:rPr dirty="0" sz="1500" spc="-10">
                <a:latin typeface="Microsoft Sans Serif"/>
                <a:cs typeface="Microsoft Sans Serif"/>
              </a:rPr>
              <a:t>учителя;</a:t>
            </a:r>
            <a:endParaRPr sz="1500">
              <a:latin typeface="Microsoft Sans Serif"/>
              <a:cs typeface="Microsoft Sans Serif"/>
            </a:endParaRPr>
          </a:p>
          <a:p>
            <a:pPr marL="469265" indent="-343535">
              <a:lnSpc>
                <a:spcPct val="100000"/>
              </a:lnSpc>
              <a:spcBef>
                <a:spcPts val="270"/>
              </a:spcBef>
              <a:buChar char="●"/>
              <a:tabLst>
                <a:tab pos="469265" algn="l"/>
              </a:tabLst>
            </a:pPr>
            <a:r>
              <a:rPr dirty="0" sz="1500" spc="-10">
                <a:latin typeface="Microsoft Sans Serif"/>
                <a:cs typeface="Microsoft Sans Serif"/>
              </a:rPr>
              <a:t>увеличение </a:t>
            </a:r>
            <a:r>
              <a:rPr dirty="0" sz="1500" spc="-20">
                <a:latin typeface="Microsoft Sans Serif"/>
                <a:cs typeface="Microsoft Sans Serif"/>
              </a:rPr>
              <a:t>взаимодействия</a:t>
            </a:r>
            <a:r>
              <a:rPr dirty="0" sz="1500" spc="-10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и</a:t>
            </a:r>
            <a:r>
              <a:rPr dirty="0" sz="1500" spc="-10">
                <a:latin typeface="Microsoft Sans Serif"/>
                <a:cs typeface="Microsoft Sans Serif"/>
              </a:rPr>
              <a:t> </a:t>
            </a:r>
            <a:r>
              <a:rPr dirty="0" sz="1500" spc="-30">
                <a:latin typeface="Microsoft Sans Serif"/>
                <a:cs typeface="Microsoft Sans Serif"/>
              </a:rPr>
              <a:t>коммуникации</a:t>
            </a:r>
            <a:r>
              <a:rPr dirty="0" sz="1500" spc="-5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у</a:t>
            </a:r>
            <a:r>
              <a:rPr dirty="0" sz="1500" spc="-10">
                <a:latin typeface="Microsoft Sans Serif"/>
                <a:cs typeface="Microsoft Sans Serif"/>
              </a:rPr>
              <a:t> учеников;</a:t>
            </a:r>
            <a:endParaRPr sz="1500">
              <a:latin typeface="Microsoft Sans Serif"/>
              <a:cs typeface="Microsoft Sans Serif"/>
            </a:endParaRPr>
          </a:p>
          <a:p>
            <a:pPr marL="469265" indent="-343535">
              <a:lnSpc>
                <a:spcPct val="100000"/>
              </a:lnSpc>
              <a:spcBef>
                <a:spcPts val="270"/>
              </a:spcBef>
              <a:buChar char="●"/>
              <a:tabLst>
                <a:tab pos="469265" algn="l"/>
              </a:tabLst>
            </a:pPr>
            <a:r>
              <a:rPr dirty="0" sz="1500" spc="-10">
                <a:latin typeface="Microsoft Sans Serif"/>
                <a:cs typeface="Microsoft Sans Serif"/>
              </a:rPr>
              <a:t>выравнивание</a:t>
            </a:r>
            <a:r>
              <a:rPr dirty="0" sz="1500" spc="-55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уровня</a:t>
            </a:r>
            <a:r>
              <a:rPr dirty="0" sz="1500" spc="-50">
                <a:latin typeface="Microsoft Sans Serif"/>
                <a:cs typeface="Microsoft Sans Serif"/>
              </a:rPr>
              <a:t> </a:t>
            </a:r>
            <a:r>
              <a:rPr dirty="0" sz="1500" spc="-10">
                <a:latin typeface="Microsoft Sans Serif"/>
                <a:cs typeface="Microsoft Sans Serif"/>
              </a:rPr>
              <a:t>класса;</a:t>
            </a:r>
            <a:endParaRPr sz="1500">
              <a:latin typeface="Microsoft Sans Serif"/>
              <a:cs typeface="Microsoft Sans Serif"/>
            </a:endParaRPr>
          </a:p>
          <a:p>
            <a:pPr marL="469265" indent="-343535">
              <a:lnSpc>
                <a:spcPct val="100000"/>
              </a:lnSpc>
              <a:spcBef>
                <a:spcPts val="270"/>
              </a:spcBef>
              <a:buChar char="●"/>
              <a:tabLst>
                <a:tab pos="469265" algn="l"/>
              </a:tabLst>
            </a:pPr>
            <a:r>
              <a:rPr dirty="0" sz="1500" spc="-10">
                <a:latin typeface="Microsoft Sans Serif"/>
                <a:cs typeface="Microsoft Sans Serif"/>
              </a:rPr>
              <a:t>гибкая</a:t>
            </a:r>
            <a:r>
              <a:rPr dirty="0" sz="1500" spc="-55">
                <a:latin typeface="Microsoft Sans Serif"/>
                <a:cs typeface="Microsoft Sans Serif"/>
              </a:rPr>
              <a:t> </a:t>
            </a:r>
            <a:r>
              <a:rPr dirty="0" sz="1500" spc="-20">
                <a:latin typeface="Microsoft Sans Serif"/>
                <a:cs typeface="Microsoft Sans Serif"/>
              </a:rPr>
              <a:t>организация</a:t>
            </a:r>
            <a:r>
              <a:rPr dirty="0" sz="1500" spc="-50">
                <a:latin typeface="Microsoft Sans Serif"/>
                <a:cs typeface="Microsoft Sans Serif"/>
              </a:rPr>
              <a:t> </a:t>
            </a:r>
            <a:r>
              <a:rPr dirty="0" sz="1500" spc="-10">
                <a:latin typeface="Microsoft Sans Serif"/>
                <a:cs typeface="Microsoft Sans Serif"/>
              </a:rPr>
              <a:t>работы;</a:t>
            </a:r>
            <a:endParaRPr sz="1500">
              <a:latin typeface="Microsoft Sans Serif"/>
              <a:cs typeface="Microsoft Sans Serif"/>
            </a:endParaRPr>
          </a:p>
          <a:p>
            <a:pPr marL="469265" indent="-343535">
              <a:lnSpc>
                <a:spcPct val="100000"/>
              </a:lnSpc>
              <a:spcBef>
                <a:spcPts val="270"/>
              </a:spcBef>
              <a:buChar char="●"/>
              <a:tabLst>
                <a:tab pos="469265" algn="l"/>
              </a:tabLst>
            </a:pPr>
            <a:r>
              <a:rPr dirty="0" sz="1500" spc="-10">
                <a:latin typeface="Microsoft Sans Serif"/>
                <a:cs typeface="Microsoft Sans Serif"/>
              </a:rPr>
              <a:t>развитие</a:t>
            </a:r>
            <a:r>
              <a:rPr dirty="0" sz="1500" spc="-40">
                <a:latin typeface="Microsoft Sans Serif"/>
                <a:cs typeface="Microsoft Sans Serif"/>
              </a:rPr>
              <a:t> </a:t>
            </a:r>
            <a:r>
              <a:rPr dirty="0" sz="1500" spc="-10">
                <a:latin typeface="Microsoft Sans Serif"/>
                <a:cs typeface="Microsoft Sans Serif"/>
              </a:rPr>
              <a:t>общеучебных</a:t>
            </a:r>
            <a:r>
              <a:rPr dirty="0" sz="1500" spc="-40">
                <a:latin typeface="Microsoft Sans Serif"/>
                <a:cs typeface="Microsoft Sans Serif"/>
              </a:rPr>
              <a:t> </a:t>
            </a:r>
            <a:r>
              <a:rPr dirty="0" sz="1500" spc="-10">
                <a:latin typeface="Microsoft Sans Serif"/>
                <a:cs typeface="Microsoft Sans Serif"/>
              </a:rPr>
              <a:t>умений</a:t>
            </a:r>
            <a:r>
              <a:rPr dirty="0" sz="1500" spc="-35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и</a:t>
            </a:r>
            <a:r>
              <a:rPr dirty="0" sz="1500" spc="-40">
                <a:latin typeface="Microsoft Sans Serif"/>
                <a:cs typeface="Microsoft Sans Serif"/>
              </a:rPr>
              <a:t> </a:t>
            </a:r>
            <a:r>
              <a:rPr dirty="0" sz="1500" spc="-10">
                <a:latin typeface="Microsoft Sans Serif"/>
                <a:cs typeface="Microsoft Sans Serif"/>
              </a:rPr>
              <a:t>гибких</a:t>
            </a:r>
            <a:r>
              <a:rPr dirty="0" sz="1500" spc="-40">
                <a:latin typeface="Microsoft Sans Serif"/>
                <a:cs typeface="Microsoft Sans Serif"/>
              </a:rPr>
              <a:t> </a:t>
            </a:r>
            <a:r>
              <a:rPr dirty="0" sz="1500" spc="-10">
                <a:latin typeface="Microsoft Sans Serif"/>
                <a:cs typeface="Microsoft Sans Serif"/>
              </a:rPr>
              <a:t>навыков;</a:t>
            </a:r>
            <a:endParaRPr sz="1500">
              <a:latin typeface="Microsoft Sans Serif"/>
              <a:cs typeface="Microsoft Sans Serif"/>
            </a:endParaRPr>
          </a:p>
          <a:p>
            <a:pPr marL="469900" marR="5080" indent="-344170">
              <a:lnSpc>
                <a:spcPct val="114999"/>
              </a:lnSpc>
              <a:buChar char="●"/>
              <a:tabLst>
                <a:tab pos="469900" algn="l"/>
              </a:tabLst>
            </a:pPr>
            <a:r>
              <a:rPr dirty="0" sz="1500">
                <a:latin typeface="Microsoft Sans Serif"/>
                <a:cs typeface="Microsoft Sans Serif"/>
              </a:rPr>
              <a:t>овладение</a:t>
            </a:r>
            <a:r>
              <a:rPr dirty="0" sz="1500" spc="-30">
                <a:latin typeface="Microsoft Sans Serif"/>
                <a:cs typeface="Microsoft Sans Serif"/>
              </a:rPr>
              <a:t> </a:t>
            </a:r>
            <a:r>
              <a:rPr dirty="0" sz="1500" spc="-10">
                <a:latin typeface="Microsoft Sans Serif"/>
                <a:cs typeface="Microsoft Sans Serif"/>
              </a:rPr>
              <a:t>новыми</a:t>
            </a:r>
            <a:r>
              <a:rPr dirty="0" sz="1500" spc="-30">
                <a:latin typeface="Microsoft Sans Serif"/>
                <a:cs typeface="Microsoft Sans Serif"/>
              </a:rPr>
              <a:t> </a:t>
            </a:r>
            <a:r>
              <a:rPr dirty="0" sz="1500" spc="-20">
                <a:latin typeface="Microsoft Sans Serif"/>
                <a:cs typeface="Microsoft Sans Serif"/>
              </a:rPr>
              <a:t>технологиями</a:t>
            </a:r>
            <a:r>
              <a:rPr dirty="0" sz="1500" spc="-30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и</a:t>
            </a:r>
            <a:r>
              <a:rPr dirty="0" sz="1500" spc="-30">
                <a:latin typeface="Microsoft Sans Serif"/>
                <a:cs typeface="Microsoft Sans Serif"/>
              </a:rPr>
              <a:t> </a:t>
            </a:r>
            <a:r>
              <a:rPr dirty="0" sz="1500" spc="-10">
                <a:latin typeface="Microsoft Sans Serif"/>
                <a:cs typeface="Microsoft Sans Serif"/>
              </a:rPr>
              <a:t>приемами</a:t>
            </a:r>
            <a:r>
              <a:rPr dirty="0" sz="1500" spc="-30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(в</a:t>
            </a:r>
            <a:r>
              <a:rPr dirty="0" sz="1500" spc="-30">
                <a:latin typeface="Microsoft Sans Serif"/>
                <a:cs typeface="Microsoft Sans Serif"/>
              </a:rPr>
              <a:t> </a:t>
            </a:r>
            <a:r>
              <a:rPr dirty="0" sz="1500" spc="-10">
                <a:latin typeface="Microsoft Sans Serif"/>
                <a:cs typeface="Microsoft Sans Serif"/>
              </a:rPr>
              <a:t>профессиональном развитии</a:t>
            </a:r>
            <a:r>
              <a:rPr dirty="0" sz="1500" spc="-70">
                <a:latin typeface="Microsoft Sans Serif"/>
                <a:cs typeface="Microsoft Sans Serif"/>
              </a:rPr>
              <a:t> </a:t>
            </a:r>
            <a:r>
              <a:rPr dirty="0" sz="1500" spc="-10">
                <a:latin typeface="Microsoft Sans Serif"/>
                <a:cs typeface="Microsoft Sans Serif"/>
              </a:rPr>
              <a:t>учителя).</a:t>
            </a:r>
            <a:endParaRPr sz="1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5626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/>
              <a:t>Модели</a:t>
            </a:r>
            <a:r>
              <a:rPr dirty="0" spc="-130"/>
              <a:t> </a:t>
            </a:r>
            <a:r>
              <a:rPr dirty="0" spc="-10"/>
              <a:t>наставничества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1835213" y="1338488"/>
            <a:ext cx="6175375" cy="1076960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400050" indent="-387350">
              <a:lnSpc>
                <a:spcPct val="100000"/>
              </a:lnSpc>
              <a:spcBef>
                <a:spcPts val="370"/>
              </a:spcBef>
              <a:buAutoNum type="arabicPeriod"/>
              <a:tabLst>
                <a:tab pos="400050" algn="l"/>
              </a:tabLst>
            </a:pPr>
            <a:r>
              <a:rPr dirty="0" sz="1500" spc="-10">
                <a:latin typeface="Microsoft Sans Serif"/>
                <a:cs typeface="Microsoft Sans Serif"/>
              </a:rPr>
              <a:t>Успевающий</a:t>
            </a:r>
            <a:r>
              <a:rPr dirty="0" sz="1500" spc="-40">
                <a:latin typeface="Microsoft Sans Serif"/>
                <a:cs typeface="Microsoft Sans Serif"/>
              </a:rPr>
              <a:t> </a:t>
            </a:r>
            <a:r>
              <a:rPr dirty="0" sz="1500" spc="-20">
                <a:latin typeface="Microsoft Sans Serif"/>
                <a:cs typeface="Microsoft Sans Serif"/>
              </a:rPr>
              <a:t>ученик</a:t>
            </a:r>
            <a:r>
              <a:rPr dirty="0" sz="1500" spc="-35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-</a:t>
            </a:r>
            <a:r>
              <a:rPr dirty="0" sz="1500" spc="-35">
                <a:latin typeface="Microsoft Sans Serif"/>
                <a:cs typeface="Microsoft Sans Serif"/>
              </a:rPr>
              <a:t> </a:t>
            </a:r>
            <a:r>
              <a:rPr dirty="0" sz="1500" spc="-10">
                <a:latin typeface="Microsoft Sans Serif"/>
                <a:cs typeface="Microsoft Sans Serif"/>
              </a:rPr>
              <a:t>сверстники.</a:t>
            </a:r>
            <a:endParaRPr sz="1500">
              <a:latin typeface="Microsoft Sans Serif"/>
              <a:cs typeface="Microsoft Sans Serif"/>
            </a:endParaRPr>
          </a:p>
          <a:p>
            <a:pPr marL="400050" marR="5080" indent="-387985">
              <a:lnSpc>
                <a:spcPct val="114999"/>
              </a:lnSpc>
              <a:buAutoNum type="arabicPeriod"/>
              <a:tabLst>
                <a:tab pos="400050" algn="l"/>
              </a:tabLst>
            </a:pPr>
            <a:r>
              <a:rPr dirty="0" sz="1500">
                <a:latin typeface="Microsoft Sans Serif"/>
                <a:cs typeface="Microsoft Sans Serif"/>
              </a:rPr>
              <a:t>Старший</a:t>
            </a:r>
            <a:r>
              <a:rPr dirty="0" sz="1500" spc="-55">
                <a:latin typeface="Microsoft Sans Serif"/>
                <a:cs typeface="Microsoft Sans Serif"/>
              </a:rPr>
              <a:t> </a:t>
            </a:r>
            <a:r>
              <a:rPr dirty="0" sz="1500" spc="-20">
                <a:latin typeface="Microsoft Sans Serif"/>
                <a:cs typeface="Microsoft Sans Serif"/>
              </a:rPr>
              <a:t>ученик</a:t>
            </a:r>
            <a:r>
              <a:rPr dirty="0" sz="1500" spc="-50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-</a:t>
            </a:r>
            <a:r>
              <a:rPr dirty="0" sz="1500" spc="-50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младшие</a:t>
            </a:r>
            <a:r>
              <a:rPr dirty="0" sz="1500" spc="-50">
                <a:latin typeface="Microsoft Sans Serif"/>
                <a:cs typeface="Microsoft Sans Serif"/>
              </a:rPr>
              <a:t> </a:t>
            </a:r>
            <a:r>
              <a:rPr dirty="0" sz="1500" spc="-20">
                <a:latin typeface="Microsoft Sans Serif"/>
                <a:cs typeface="Microsoft Sans Serif"/>
              </a:rPr>
              <a:t>ученики</a:t>
            </a:r>
            <a:r>
              <a:rPr dirty="0" sz="1500" spc="-55">
                <a:latin typeface="Microsoft Sans Serif"/>
                <a:cs typeface="Microsoft Sans Serif"/>
              </a:rPr>
              <a:t> </a:t>
            </a:r>
            <a:r>
              <a:rPr dirty="0" sz="1500" spc="-10">
                <a:latin typeface="Microsoft Sans Serif"/>
                <a:cs typeface="Microsoft Sans Serif"/>
              </a:rPr>
              <a:t>(например,</a:t>
            </a:r>
            <a:r>
              <a:rPr dirty="0" sz="1500" spc="-50">
                <a:latin typeface="Microsoft Sans Serif"/>
                <a:cs typeface="Microsoft Sans Serif"/>
              </a:rPr>
              <a:t> </a:t>
            </a:r>
            <a:r>
              <a:rPr dirty="0" sz="1500" spc="-20">
                <a:latin typeface="Microsoft Sans Serif"/>
                <a:cs typeface="Microsoft Sans Serif"/>
              </a:rPr>
              <a:t>ученик</a:t>
            </a:r>
            <a:r>
              <a:rPr dirty="0" sz="1500" spc="-50">
                <a:latin typeface="Microsoft Sans Serif"/>
                <a:cs typeface="Microsoft Sans Serif"/>
              </a:rPr>
              <a:t> </a:t>
            </a:r>
            <a:r>
              <a:rPr dirty="0" sz="1500" spc="-10">
                <a:latin typeface="Microsoft Sans Serif"/>
                <a:cs typeface="Microsoft Sans Serif"/>
              </a:rPr>
              <a:t>основной школы</a:t>
            </a:r>
            <a:r>
              <a:rPr dirty="0" sz="1500" spc="-50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-</a:t>
            </a:r>
            <a:r>
              <a:rPr dirty="0" sz="1500" spc="-45">
                <a:latin typeface="Microsoft Sans Serif"/>
                <a:cs typeface="Microsoft Sans Serif"/>
              </a:rPr>
              <a:t> </a:t>
            </a:r>
            <a:r>
              <a:rPr dirty="0" sz="1500" spc="-10">
                <a:latin typeface="Microsoft Sans Serif"/>
                <a:cs typeface="Microsoft Sans Serif"/>
              </a:rPr>
              <a:t>наставник</a:t>
            </a:r>
            <a:r>
              <a:rPr dirty="0" sz="1500" spc="-45">
                <a:latin typeface="Microsoft Sans Serif"/>
                <a:cs typeface="Microsoft Sans Serif"/>
              </a:rPr>
              <a:t> </a:t>
            </a:r>
            <a:r>
              <a:rPr dirty="0" sz="1500" spc="-10">
                <a:latin typeface="Microsoft Sans Serif"/>
                <a:cs typeface="Microsoft Sans Serif"/>
              </a:rPr>
              <a:t>ученика</a:t>
            </a:r>
            <a:r>
              <a:rPr dirty="0" sz="1500" spc="-50">
                <a:latin typeface="Microsoft Sans Serif"/>
                <a:cs typeface="Microsoft Sans Serif"/>
              </a:rPr>
              <a:t> </a:t>
            </a:r>
            <a:r>
              <a:rPr dirty="0" sz="1500" spc="-10">
                <a:latin typeface="Microsoft Sans Serif"/>
                <a:cs typeface="Microsoft Sans Serif"/>
              </a:rPr>
              <a:t>начальной</a:t>
            </a:r>
            <a:r>
              <a:rPr dirty="0" sz="1500" spc="-45">
                <a:latin typeface="Microsoft Sans Serif"/>
                <a:cs typeface="Microsoft Sans Serif"/>
              </a:rPr>
              <a:t> </a:t>
            </a:r>
            <a:r>
              <a:rPr dirty="0" sz="1500" spc="-10">
                <a:latin typeface="Microsoft Sans Serif"/>
                <a:cs typeface="Microsoft Sans Serif"/>
              </a:rPr>
              <a:t>школы).</a:t>
            </a:r>
            <a:endParaRPr sz="1500">
              <a:latin typeface="Microsoft Sans Serif"/>
              <a:cs typeface="Microsoft Sans Serif"/>
            </a:endParaRPr>
          </a:p>
          <a:p>
            <a:pPr marL="400050" indent="-387350">
              <a:lnSpc>
                <a:spcPct val="100000"/>
              </a:lnSpc>
              <a:spcBef>
                <a:spcPts val="270"/>
              </a:spcBef>
              <a:buAutoNum type="arabicPeriod"/>
              <a:tabLst>
                <a:tab pos="400050" algn="l"/>
              </a:tabLst>
            </a:pPr>
            <a:r>
              <a:rPr dirty="0" sz="1500" spc="-10">
                <a:latin typeface="Microsoft Sans Serif"/>
                <a:cs typeface="Microsoft Sans Serif"/>
              </a:rPr>
              <a:t>Взаимное</a:t>
            </a:r>
            <a:r>
              <a:rPr dirty="0" sz="1500" spc="-45">
                <a:latin typeface="Microsoft Sans Serif"/>
                <a:cs typeface="Microsoft Sans Serif"/>
              </a:rPr>
              <a:t> </a:t>
            </a:r>
            <a:r>
              <a:rPr dirty="0" sz="1500" spc="-10">
                <a:latin typeface="Microsoft Sans Serif"/>
                <a:cs typeface="Microsoft Sans Serif"/>
              </a:rPr>
              <a:t>наставничество</a:t>
            </a:r>
            <a:r>
              <a:rPr dirty="0" sz="1500" spc="-35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(в</a:t>
            </a:r>
            <a:r>
              <a:rPr dirty="0" sz="1500" spc="-35">
                <a:latin typeface="Microsoft Sans Serif"/>
                <a:cs typeface="Microsoft Sans Serif"/>
              </a:rPr>
              <a:t> </a:t>
            </a:r>
            <a:r>
              <a:rPr dirty="0" sz="1500" spc="-20">
                <a:latin typeface="Microsoft Sans Serif"/>
                <a:cs typeface="Microsoft Sans Serif"/>
              </a:rPr>
              <a:t>групповой</a:t>
            </a:r>
            <a:r>
              <a:rPr dirty="0" sz="1500" spc="-30">
                <a:latin typeface="Microsoft Sans Serif"/>
                <a:cs typeface="Microsoft Sans Serif"/>
              </a:rPr>
              <a:t> </a:t>
            </a:r>
            <a:r>
              <a:rPr dirty="0" sz="1500" spc="-10">
                <a:latin typeface="Microsoft Sans Serif"/>
                <a:cs typeface="Microsoft Sans Serif"/>
              </a:rPr>
              <a:t>работе).</a:t>
            </a:r>
            <a:endParaRPr sz="1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335" marR="508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Успевающий</a:t>
            </a:r>
            <a:r>
              <a:rPr dirty="0" spc="-70"/>
              <a:t> </a:t>
            </a:r>
            <a:r>
              <a:rPr dirty="0" spc="-20"/>
              <a:t>ученик</a:t>
            </a:r>
            <a:r>
              <a:rPr dirty="0" spc="-60"/>
              <a:t> </a:t>
            </a:r>
            <a:r>
              <a:rPr dirty="0"/>
              <a:t>-</a:t>
            </a:r>
            <a:r>
              <a:rPr dirty="0" spc="-60"/>
              <a:t> </a:t>
            </a:r>
            <a:r>
              <a:rPr dirty="0" spc="-20"/>
              <a:t>сверстники,</a:t>
            </a:r>
            <a:r>
              <a:rPr dirty="0" spc="-55"/>
              <a:t> </a:t>
            </a:r>
            <a:r>
              <a:rPr dirty="0" spc="-10"/>
              <a:t>групповая работа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1765487" y="1257558"/>
            <a:ext cx="6928484" cy="3250565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505"/>
              </a:spcBef>
            </a:pPr>
            <a:r>
              <a:rPr dirty="0" sz="1600">
                <a:latin typeface="Microsoft Sans Serif"/>
                <a:cs typeface="Microsoft Sans Serif"/>
              </a:rPr>
              <a:t>Этапы</a:t>
            </a:r>
            <a:r>
              <a:rPr dirty="0" sz="1600" spc="-6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работы:</a:t>
            </a:r>
            <a:endParaRPr sz="1600">
              <a:latin typeface="Microsoft Sans Serif"/>
              <a:cs typeface="Microsoft Sans Serif"/>
            </a:endParaRPr>
          </a:p>
          <a:p>
            <a:pPr algn="just" marL="468630" indent="-396875">
              <a:lnSpc>
                <a:spcPts val="1825"/>
              </a:lnSpc>
              <a:spcBef>
                <a:spcPts val="409"/>
              </a:spcBef>
              <a:buAutoNum type="arabicPeriod"/>
              <a:tabLst>
                <a:tab pos="468630" algn="l"/>
              </a:tabLst>
            </a:pPr>
            <a:r>
              <a:rPr dirty="0" sz="1600">
                <a:latin typeface="Microsoft Sans Serif"/>
                <a:cs typeface="Microsoft Sans Serif"/>
              </a:rPr>
              <a:t>Выявить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интересы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и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знания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учеников;</a:t>
            </a:r>
            <a:endParaRPr sz="1600">
              <a:latin typeface="Microsoft Sans Serif"/>
              <a:cs typeface="Microsoft Sans Serif"/>
            </a:endParaRPr>
          </a:p>
          <a:p>
            <a:pPr algn="just" marL="468630" marR="718185" indent="-396875">
              <a:lnSpc>
                <a:spcPts val="1730"/>
              </a:lnSpc>
              <a:spcBef>
                <a:spcPts val="120"/>
              </a:spcBef>
              <a:buAutoNum type="arabicPeriod"/>
              <a:tabLst>
                <a:tab pos="469900" algn="l"/>
              </a:tabLst>
            </a:pPr>
            <a:r>
              <a:rPr dirty="0" sz="1600">
                <a:latin typeface="Microsoft Sans Serif"/>
                <a:cs typeface="Microsoft Sans Serif"/>
              </a:rPr>
              <a:t>Спланировать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обучающий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материал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(например,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парную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или </a:t>
            </a:r>
            <a:r>
              <a:rPr dirty="0" sz="1600" spc="-25">
                <a:latin typeface="Microsoft Sans Serif"/>
                <a:cs typeface="Microsoft Sans Serif"/>
              </a:rPr>
              <a:t>	</a:t>
            </a:r>
            <a:r>
              <a:rPr dirty="0" sz="1600" spc="-10">
                <a:latin typeface="Microsoft Sans Serif"/>
                <a:cs typeface="Microsoft Sans Serif"/>
              </a:rPr>
              <a:t>групповую</a:t>
            </a:r>
            <a:r>
              <a:rPr dirty="0" sz="1600" spc="-30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работу,</a:t>
            </a:r>
            <a:r>
              <a:rPr dirty="0" sz="1600" spc="-2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проектную</a:t>
            </a:r>
            <a:r>
              <a:rPr dirty="0" sz="1600" spc="-3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деятельность</a:t>
            </a:r>
            <a:r>
              <a:rPr dirty="0" sz="1600" spc="-2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для</a:t>
            </a:r>
            <a:r>
              <a:rPr dirty="0" sz="1600" spc="-2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достижения </a:t>
            </a:r>
            <a:r>
              <a:rPr dirty="0" sz="1600" spc="-10">
                <a:latin typeface="Microsoft Sans Serif"/>
                <a:cs typeface="Microsoft Sans Serif"/>
              </a:rPr>
              <a:t>	</a:t>
            </a:r>
            <a:r>
              <a:rPr dirty="0" sz="1600" spc="-30">
                <a:latin typeface="Microsoft Sans Serif"/>
                <a:cs typeface="Microsoft Sans Serif"/>
              </a:rPr>
              <a:t>конкретной,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наблюдаемой</a:t>
            </a:r>
            <a:r>
              <a:rPr dirty="0" sz="1600" spc="-3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цели);</a:t>
            </a:r>
            <a:endParaRPr sz="1600">
              <a:latin typeface="Microsoft Sans Serif"/>
              <a:cs typeface="Microsoft Sans Serif"/>
            </a:endParaRPr>
          </a:p>
          <a:p>
            <a:pPr algn="just" marL="468630" indent="-396875">
              <a:lnSpc>
                <a:spcPts val="1600"/>
              </a:lnSpc>
              <a:buAutoNum type="arabicPeriod"/>
              <a:tabLst>
                <a:tab pos="468630" algn="l"/>
              </a:tabLst>
            </a:pPr>
            <a:r>
              <a:rPr dirty="0" sz="1600" spc="-25">
                <a:latin typeface="Microsoft Sans Serif"/>
                <a:cs typeface="Microsoft Sans Serif"/>
              </a:rPr>
              <a:t>Организовать</a:t>
            </a:r>
            <a:r>
              <a:rPr dirty="0" sz="1600" spc="-1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работу</a:t>
            </a:r>
            <a:r>
              <a:rPr dirty="0" sz="1600" spc="-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в</a:t>
            </a:r>
            <a:r>
              <a:rPr dirty="0" sz="1600" spc="-5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микрогруппах</a:t>
            </a:r>
            <a:r>
              <a:rPr dirty="0" sz="1600" spc="-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(например, </a:t>
            </a:r>
            <a:r>
              <a:rPr dirty="0" sz="1600">
                <a:latin typeface="Microsoft Sans Serif"/>
                <a:cs typeface="Microsoft Sans Serif"/>
              </a:rPr>
              <a:t>в</a:t>
            </a:r>
            <a:r>
              <a:rPr dirty="0" sz="1600" spc="-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проектной</a:t>
            </a:r>
            <a:endParaRPr sz="1600">
              <a:latin typeface="Microsoft Sans Serif"/>
              <a:cs typeface="Microsoft Sans Serif"/>
            </a:endParaRPr>
          </a:p>
          <a:p>
            <a:pPr marL="469900" marR="5080">
              <a:lnSpc>
                <a:spcPts val="1730"/>
              </a:lnSpc>
              <a:spcBef>
                <a:spcPts val="120"/>
              </a:spcBef>
            </a:pPr>
            <a:r>
              <a:rPr dirty="0" sz="1600">
                <a:latin typeface="Microsoft Sans Serif"/>
                <a:cs typeface="Microsoft Sans Serif"/>
              </a:rPr>
              <a:t>работе),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у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 spc="-30">
                <a:latin typeface="Microsoft Sans Serif"/>
                <a:cs typeface="Microsoft Sans Serif"/>
              </a:rPr>
              <a:t>ученика-</a:t>
            </a:r>
            <a:r>
              <a:rPr dirty="0" sz="1600" spc="-10">
                <a:latin typeface="Microsoft Sans Serif"/>
                <a:cs typeface="Microsoft Sans Serif"/>
              </a:rPr>
              <a:t>наставника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будет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лидирующая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роль.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Обучение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 spc="-50">
                <a:latin typeface="Microsoft Sans Serif"/>
                <a:cs typeface="Microsoft Sans Serif"/>
              </a:rPr>
              <a:t>в </a:t>
            </a:r>
            <a:r>
              <a:rPr dirty="0" sz="1600" spc="-10">
                <a:latin typeface="Microsoft Sans Serif"/>
                <a:cs typeface="Microsoft Sans Serif"/>
              </a:rPr>
              <a:t>сотрудничестве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помогает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мотивировать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остальных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членов </a:t>
            </a:r>
            <a:r>
              <a:rPr dirty="0" sz="1600" spc="-25">
                <a:latin typeface="Microsoft Sans Serif"/>
                <a:cs typeface="Microsoft Sans Serif"/>
              </a:rPr>
              <a:t>микрогруппы</a:t>
            </a:r>
            <a:r>
              <a:rPr dirty="0" sz="1600" spc="-5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воспринимать</a:t>
            </a:r>
            <a:r>
              <a:rPr dirty="0" sz="1600" spc="-5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информацию</a:t>
            </a:r>
            <a:r>
              <a:rPr dirty="0" sz="1600" spc="-5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от</a:t>
            </a:r>
            <a:r>
              <a:rPr dirty="0" sz="1600" spc="-5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сверстника- наставника;</a:t>
            </a:r>
            <a:endParaRPr sz="1600">
              <a:latin typeface="Microsoft Sans Serif"/>
              <a:cs typeface="Microsoft Sans Serif"/>
            </a:endParaRPr>
          </a:p>
          <a:p>
            <a:pPr marL="469265" indent="-397510">
              <a:lnSpc>
                <a:spcPts val="1600"/>
              </a:lnSpc>
              <a:buAutoNum type="arabicPeriod" startAt="4"/>
              <a:tabLst>
                <a:tab pos="469265" algn="l"/>
              </a:tabLst>
            </a:pPr>
            <a:r>
              <a:rPr dirty="0" sz="1600" spc="-20">
                <a:latin typeface="Microsoft Sans Serif"/>
                <a:cs typeface="Microsoft Sans Serif"/>
              </a:rPr>
              <a:t>Контролировать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ход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работы,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 spc="-30">
                <a:latin typeface="Microsoft Sans Serif"/>
                <a:cs typeface="Microsoft Sans Serif"/>
              </a:rPr>
              <a:t>подсказывать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 spc="-35">
                <a:latin typeface="Microsoft Sans Serif"/>
                <a:cs typeface="Microsoft Sans Serif"/>
              </a:rPr>
              <a:t>как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можно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реализовать</a:t>
            </a:r>
            <a:endParaRPr sz="1600">
              <a:latin typeface="Microsoft Sans Serif"/>
              <a:cs typeface="Microsoft Sans Serif"/>
            </a:endParaRPr>
          </a:p>
          <a:p>
            <a:pPr marL="469900">
              <a:lnSpc>
                <a:spcPts val="1730"/>
              </a:lnSpc>
            </a:pPr>
            <a:r>
              <a:rPr dirty="0" sz="1600" spc="-10">
                <a:latin typeface="Microsoft Sans Serif"/>
                <a:cs typeface="Microsoft Sans Serif"/>
              </a:rPr>
              <a:t>идеи;</a:t>
            </a:r>
            <a:endParaRPr sz="1600">
              <a:latin typeface="Microsoft Sans Serif"/>
              <a:cs typeface="Microsoft Sans Serif"/>
            </a:endParaRPr>
          </a:p>
          <a:p>
            <a:pPr marL="469900" marR="62230" indent="-398145">
              <a:lnSpc>
                <a:spcPts val="1730"/>
              </a:lnSpc>
              <a:spcBef>
                <a:spcPts val="120"/>
              </a:spcBef>
              <a:buAutoNum type="arabicPeriod" startAt="5"/>
              <a:tabLst>
                <a:tab pos="469900" algn="l"/>
              </a:tabLst>
            </a:pPr>
            <a:r>
              <a:rPr dirty="0" sz="1600" spc="-10">
                <a:latin typeface="Microsoft Sans Serif"/>
                <a:cs typeface="Microsoft Sans Serif"/>
              </a:rPr>
              <a:t>Обеспечить</a:t>
            </a:r>
            <a:r>
              <a:rPr dirty="0" sz="1600" spc="-5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оценивание</a:t>
            </a:r>
            <a:r>
              <a:rPr dirty="0" sz="1600" spc="-5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или</a:t>
            </a:r>
            <a:r>
              <a:rPr dirty="0" sz="1600" spc="-5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самооценивание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результатов, </a:t>
            </a:r>
            <a:r>
              <a:rPr dirty="0" sz="1600" spc="-20">
                <a:latin typeface="Microsoft Sans Serif"/>
                <a:cs typeface="Microsoft Sans Serif"/>
              </a:rPr>
              <a:t>подчеркнуть,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что</a:t>
            </a:r>
            <a:r>
              <a:rPr dirty="0" sz="1600" spc="-3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их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ученики</a:t>
            </a:r>
            <a:r>
              <a:rPr dirty="0" sz="1600" spc="-3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добились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сами</a:t>
            </a:r>
            <a:r>
              <a:rPr dirty="0" sz="1600" spc="-3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с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помощью</a:t>
            </a:r>
            <a:r>
              <a:rPr dirty="0" sz="1600" spc="-3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наставника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5579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/>
              <a:t>Пример</a:t>
            </a:r>
            <a:r>
              <a:rPr dirty="0" spc="-90"/>
              <a:t> </a:t>
            </a:r>
            <a:r>
              <a:rPr dirty="0" spc="-10"/>
              <a:t>работы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1765487" y="1253291"/>
            <a:ext cx="6741159" cy="3113405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dirty="0" sz="1450">
                <a:latin typeface="Microsoft Sans Serif"/>
                <a:cs typeface="Microsoft Sans Serif"/>
              </a:rPr>
              <a:t>Ученики</a:t>
            </a:r>
            <a:r>
              <a:rPr dirty="0" sz="1450" spc="-15">
                <a:latin typeface="Microsoft Sans Serif"/>
                <a:cs typeface="Microsoft Sans Serif"/>
              </a:rPr>
              <a:t> </a:t>
            </a:r>
            <a:r>
              <a:rPr dirty="0" sz="1450">
                <a:latin typeface="Microsoft Sans Serif"/>
                <a:cs typeface="Microsoft Sans Serif"/>
              </a:rPr>
              <a:t>в</a:t>
            </a:r>
            <a:r>
              <a:rPr dirty="0" sz="1450" spc="-15">
                <a:latin typeface="Microsoft Sans Serif"/>
                <a:cs typeface="Microsoft Sans Serif"/>
              </a:rPr>
              <a:t> </a:t>
            </a:r>
            <a:r>
              <a:rPr dirty="0" sz="1450">
                <a:latin typeface="Microsoft Sans Serif"/>
                <a:cs typeface="Microsoft Sans Serif"/>
              </a:rPr>
              <a:t>классе</a:t>
            </a:r>
            <a:r>
              <a:rPr dirty="0" sz="1450" spc="-15">
                <a:latin typeface="Microsoft Sans Serif"/>
                <a:cs typeface="Microsoft Sans Serif"/>
              </a:rPr>
              <a:t> </a:t>
            </a:r>
            <a:r>
              <a:rPr dirty="0" sz="1450">
                <a:latin typeface="Microsoft Sans Serif"/>
                <a:cs typeface="Microsoft Sans Serif"/>
              </a:rPr>
              <a:t>увлекаются</a:t>
            </a:r>
            <a:r>
              <a:rPr dirty="0" sz="1450" spc="-10">
                <a:latin typeface="Microsoft Sans Serif"/>
                <a:cs typeface="Microsoft Sans Serif"/>
              </a:rPr>
              <a:t> </a:t>
            </a:r>
            <a:r>
              <a:rPr dirty="0" sz="1450">
                <a:latin typeface="Microsoft Sans Serif"/>
                <a:cs typeface="Microsoft Sans Serif"/>
              </a:rPr>
              <a:t>спортом,</a:t>
            </a:r>
            <a:r>
              <a:rPr dirty="0" sz="1450" spc="-15">
                <a:latin typeface="Microsoft Sans Serif"/>
                <a:cs typeface="Microsoft Sans Serif"/>
              </a:rPr>
              <a:t> </a:t>
            </a:r>
            <a:r>
              <a:rPr dirty="0" sz="1450" spc="-10">
                <a:latin typeface="Microsoft Sans Serif"/>
                <a:cs typeface="Microsoft Sans Serif"/>
              </a:rPr>
              <a:t>компьютерами,</a:t>
            </a:r>
            <a:r>
              <a:rPr dirty="0" sz="1450" spc="-15">
                <a:latin typeface="Microsoft Sans Serif"/>
                <a:cs typeface="Microsoft Sans Serif"/>
              </a:rPr>
              <a:t> </a:t>
            </a:r>
            <a:r>
              <a:rPr dirty="0" sz="1450" spc="-10">
                <a:latin typeface="Microsoft Sans Serif"/>
                <a:cs typeface="Microsoft Sans Serif"/>
              </a:rPr>
              <a:t>играми.</a:t>
            </a:r>
            <a:endParaRPr sz="14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450">
                <a:latin typeface="Microsoft Sans Serif"/>
                <a:cs typeface="Microsoft Sans Serif"/>
              </a:rPr>
              <a:t>Проектная работа: разработать</a:t>
            </a:r>
            <a:r>
              <a:rPr dirty="0" sz="1450" spc="5">
                <a:latin typeface="Microsoft Sans Serif"/>
                <a:cs typeface="Microsoft Sans Serif"/>
              </a:rPr>
              <a:t> </a:t>
            </a:r>
            <a:r>
              <a:rPr dirty="0" sz="1450" spc="-20">
                <a:latin typeface="Microsoft Sans Serif"/>
                <a:cs typeface="Microsoft Sans Serif"/>
              </a:rPr>
              <a:t>игру-</a:t>
            </a:r>
            <a:r>
              <a:rPr dirty="0" sz="1450" spc="-10">
                <a:latin typeface="Microsoft Sans Serif"/>
                <a:cs typeface="Microsoft Sans Serif"/>
              </a:rPr>
              <a:t>викторину,</a:t>
            </a:r>
            <a:r>
              <a:rPr dirty="0" sz="1450">
                <a:latin typeface="Microsoft Sans Serif"/>
                <a:cs typeface="Microsoft Sans Serif"/>
              </a:rPr>
              <a:t> посвященную</a:t>
            </a:r>
            <a:r>
              <a:rPr dirty="0" sz="1450" spc="5">
                <a:latin typeface="Microsoft Sans Serif"/>
                <a:cs typeface="Microsoft Sans Serif"/>
              </a:rPr>
              <a:t> </a:t>
            </a:r>
            <a:r>
              <a:rPr dirty="0" sz="1450">
                <a:latin typeface="Microsoft Sans Serif"/>
                <a:cs typeface="Microsoft Sans Serif"/>
              </a:rPr>
              <a:t>видам </a:t>
            </a:r>
            <a:r>
              <a:rPr dirty="0" sz="1450" spc="-10">
                <a:latin typeface="Microsoft Sans Serif"/>
                <a:cs typeface="Microsoft Sans Serif"/>
              </a:rPr>
              <a:t>спорта.</a:t>
            </a:r>
            <a:endParaRPr sz="1450">
              <a:latin typeface="Microsoft Sans Serif"/>
              <a:cs typeface="Microsoft Sans Serif"/>
            </a:endParaRPr>
          </a:p>
          <a:p>
            <a:pPr marL="12700" marR="312420">
              <a:lnSpc>
                <a:spcPct val="102099"/>
              </a:lnSpc>
              <a:spcBef>
                <a:spcPts val="600"/>
              </a:spcBef>
              <a:tabLst>
                <a:tab pos="5011420" algn="l"/>
              </a:tabLst>
            </a:pPr>
            <a:r>
              <a:rPr dirty="0" sz="1450" spc="-10">
                <a:latin typeface="Microsoft Sans Serif"/>
                <a:cs typeface="Microsoft Sans Serif"/>
              </a:rPr>
              <a:t>Микрогруппы</a:t>
            </a:r>
            <a:r>
              <a:rPr dirty="0" sz="1450" spc="10">
                <a:latin typeface="Microsoft Sans Serif"/>
                <a:cs typeface="Microsoft Sans Serif"/>
              </a:rPr>
              <a:t> </a:t>
            </a:r>
            <a:r>
              <a:rPr dirty="0" sz="1450">
                <a:latin typeface="Microsoft Sans Serif"/>
                <a:cs typeface="Microsoft Sans Serif"/>
              </a:rPr>
              <a:t>внутри</a:t>
            </a:r>
            <a:r>
              <a:rPr dirty="0" sz="1450" spc="10">
                <a:latin typeface="Microsoft Sans Serif"/>
                <a:cs typeface="Microsoft Sans Serif"/>
              </a:rPr>
              <a:t> </a:t>
            </a:r>
            <a:r>
              <a:rPr dirty="0" sz="1450">
                <a:latin typeface="Microsoft Sans Serif"/>
                <a:cs typeface="Microsoft Sans Serif"/>
              </a:rPr>
              <a:t>проекта:</a:t>
            </a:r>
            <a:r>
              <a:rPr dirty="0" sz="1450" spc="10">
                <a:latin typeface="Microsoft Sans Serif"/>
                <a:cs typeface="Microsoft Sans Serif"/>
              </a:rPr>
              <a:t> </a:t>
            </a:r>
            <a:r>
              <a:rPr dirty="0" sz="1450">
                <a:latin typeface="Microsoft Sans Serif"/>
                <a:cs typeface="Microsoft Sans Serif"/>
              </a:rPr>
              <a:t>1.</a:t>
            </a:r>
            <a:r>
              <a:rPr dirty="0" sz="1450" spc="15">
                <a:latin typeface="Microsoft Sans Serif"/>
                <a:cs typeface="Microsoft Sans Serif"/>
              </a:rPr>
              <a:t> </a:t>
            </a:r>
            <a:r>
              <a:rPr dirty="0" sz="1450">
                <a:latin typeface="Microsoft Sans Serif"/>
                <a:cs typeface="Microsoft Sans Serif"/>
              </a:rPr>
              <a:t>Составители</a:t>
            </a:r>
            <a:r>
              <a:rPr dirty="0" sz="1450" spc="10">
                <a:latin typeface="Microsoft Sans Serif"/>
                <a:cs typeface="Microsoft Sans Serif"/>
              </a:rPr>
              <a:t> </a:t>
            </a:r>
            <a:r>
              <a:rPr dirty="0" sz="1450" spc="-10">
                <a:latin typeface="Microsoft Sans Serif"/>
                <a:cs typeface="Microsoft Sans Serif"/>
              </a:rPr>
              <a:t>вопросов</a:t>
            </a:r>
            <a:r>
              <a:rPr dirty="0" sz="1450">
                <a:latin typeface="Microsoft Sans Serif"/>
                <a:cs typeface="Microsoft Sans Serif"/>
              </a:rPr>
              <a:t>	2.</a:t>
            </a:r>
            <a:r>
              <a:rPr dirty="0" sz="1450" spc="25">
                <a:latin typeface="Microsoft Sans Serif"/>
                <a:cs typeface="Microsoft Sans Serif"/>
              </a:rPr>
              <a:t> </a:t>
            </a:r>
            <a:r>
              <a:rPr dirty="0" sz="1450" spc="-10">
                <a:latin typeface="Microsoft Sans Serif"/>
                <a:cs typeface="Microsoft Sans Serif"/>
              </a:rPr>
              <a:t>Разработчики </a:t>
            </a:r>
            <a:r>
              <a:rPr dirty="0" sz="1450">
                <a:latin typeface="Microsoft Sans Serif"/>
                <a:cs typeface="Microsoft Sans Serif"/>
              </a:rPr>
              <a:t>электронной</a:t>
            </a:r>
            <a:r>
              <a:rPr dirty="0" sz="1450" spc="20">
                <a:latin typeface="Microsoft Sans Serif"/>
                <a:cs typeface="Microsoft Sans Serif"/>
              </a:rPr>
              <a:t> </a:t>
            </a:r>
            <a:r>
              <a:rPr dirty="0" sz="1450">
                <a:latin typeface="Microsoft Sans Serif"/>
                <a:cs typeface="Microsoft Sans Serif"/>
              </a:rPr>
              <a:t>части</a:t>
            </a:r>
            <a:r>
              <a:rPr dirty="0" sz="1450" spc="430">
                <a:latin typeface="Microsoft Sans Serif"/>
                <a:cs typeface="Microsoft Sans Serif"/>
              </a:rPr>
              <a:t> </a:t>
            </a:r>
            <a:r>
              <a:rPr dirty="0" sz="1450">
                <a:latin typeface="Microsoft Sans Serif"/>
                <a:cs typeface="Microsoft Sans Serif"/>
              </a:rPr>
              <a:t>3.</a:t>
            </a:r>
            <a:r>
              <a:rPr dirty="0" sz="1450" spc="20">
                <a:latin typeface="Microsoft Sans Serif"/>
                <a:cs typeface="Microsoft Sans Serif"/>
              </a:rPr>
              <a:t> </a:t>
            </a:r>
            <a:r>
              <a:rPr dirty="0" sz="1450" spc="-10">
                <a:latin typeface="Microsoft Sans Serif"/>
                <a:cs typeface="Microsoft Sans Serif"/>
              </a:rPr>
              <a:t>Оформители</a:t>
            </a:r>
            <a:endParaRPr sz="1450">
              <a:latin typeface="Microsoft Sans Serif"/>
              <a:cs typeface="Microsoft Sans Serif"/>
            </a:endParaRPr>
          </a:p>
          <a:p>
            <a:pPr marL="12700" marR="68580">
              <a:lnSpc>
                <a:spcPct val="102099"/>
              </a:lnSpc>
              <a:spcBef>
                <a:spcPts val="600"/>
              </a:spcBef>
            </a:pPr>
            <a:r>
              <a:rPr dirty="0" sz="1450">
                <a:latin typeface="Microsoft Sans Serif"/>
                <a:cs typeface="Microsoft Sans Serif"/>
              </a:rPr>
              <a:t>Наставники:</a:t>
            </a:r>
            <a:r>
              <a:rPr dirty="0" sz="1450" spc="-15">
                <a:latin typeface="Microsoft Sans Serif"/>
                <a:cs typeface="Microsoft Sans Serif"/>
              </a:rPr>
              <a:t> </a:t>
            </a:r>
            <a:r>
              <a:rPr dirty="0" sz="1450">
                <a:latin typeface="Microsoft Sans Serif"/>
                <a:cs typeface="Microsoft Sans Serif"/>
              </a:rPr>
              <a:t>ученик,</a:t>
            </a:r>
            <a:r>
              <a:rPr dirty="0" sz="1450" spc="-15">
                <a:latin typeface="Microsoft Sans Serif"/>
                <a:cs typeface="Microsoft Sans Serif"/>
              </a:rPr>
              <a:t> </a:t>
            </a:r>
            <a:r>
              <a:rPr dirty="0" sz="1450">
                <a:latin typeface="Microsoft Sans Serif"/>
                <a:cs typeface="Microsoft Sans Serif"/>
              </a:rPr>
              <a:t>знающий</a:t>
            </a:r>
            <a:r>
              <a:rPr dirty="0" sz="1450" spc="-15">
                <a:latin typeface="Microsoft Sans Serif"/>
                <a:cs typeface="Microsoft Sans Serif"/>
              </a:rPr>
              <a:t> </a:t>
            </a:r>
            <a:r>
              <a:rPr dirty="0" sz="1450">
                <a:latin typeface="Microsoft Sans Serif"/>
                <a:cs typeface="Microsoft Sans Serif"/>
              </a:rPr>
              <a:t>много</a:t>
            </a:r>
            <a:r>
              <a:rPr dirty="0" sz="1450" spc="-15">
                <a:latin typeface="Microsoft Sans Serif"/>
                <a:cs typeface="Microsoft Sans Serif"/>
              </a:rPr>
              <a:t> </a:t>
            </a:r>
            <a:r>
              <a:rPr dirty="0" sz="1450">
                <a:latin typeface="Microsoft Sans Serif"/>
                <a:cs typeface="Microsoft Sans Serif"/>
              </a:rPr>
              <a:t>о</a:t>
            </a:r>
            <a:r>
              <a:rPr dirty="0" sz="1450" spc="-15">
                <a:latin typeface="Microsoft Sans Serif"/>
                <a:cs typeface="Microsoft Sans Serif"/>
              </a:rPr>
              <a:t> </a:t>
            </a:r>
            <a:r>
              <a:rPr dirty="0" sz="1450">
                <a:latin typeface="Microsoft Sans Serif"/>
                <a:cs typeface="Microsoft Sans Serif"/>
              </a:rPr>
              <a:t>спорте</a:t>
            </a:r>
            <a:r>
              <a:rPr dirty="0" sz="1450" spc="-15">
                <a:latin typeface="Microsoft Sans Serif"/>
                <a:cs typeface="Microsoft Sans Serif"/>
              </a:rPr>
              <a:t> </a:t>
            </a:r>
            <a:r>
              <a:rPr dirty="0" sz="1450" spc="-10">
                <a:latin typeface="Microsoft Sans Serif"/>
                <a:cs typeface="Microsoft Sans Serif"/>
              </a:rPr>
              <a:t>(поможет</a:t>
            </a:r>
            <a:r>
              <a:rPr dirty="0" sz="1450" spc="-15">
                <a:latin typeface="Microsoft Sans Serif"/>
                <a:cs typeface="Microsoft Sans Serif"/>
              </a:rPr>
              <a:t> </a:t>
            </a:r>
            <a:r>
              <a:rPr dirty="0" sz="1450">
                <a:latin typeface="Microsoft Sans Serif"/>
                <a:cs typeface="Microsoft Sans Serif"/>
              </a:rPr>
              <a:t>направить</a:t>
            </a:r>
            <a:r>
              <a:rPr dirty="0" sz="1450" spc="-15">
                <a:latin typeface="Microsoft Sans Serif"/>
                <a:cs typeface="Microsoft Sans Serif"/>
              </a:rPr>
              <a:t> </a:t>
            </a:r>
            <a:r>
              <a:rPr dirty="0" sz="1450" spc="-10">
                <a:latin typeface="Microsoft Sans Serif"/>
                <a:cs typeface="Microsoft Sans Serif"/>
              </a:rPr>
              <a:t>поиск </a:t>
            </a:r>
            <a:r>
              <a:rPr dirty="0" sz="1450">
                <a:latin typeface="Microsoft Sans Serif"/>
                <a:cs typeface="Microsoft Sans Serif"/>
              </a:rPr>
              <a:t>материала</a:t>
            </a:r>
            <a:r>
              <a:rPr dirty="0" sz="1450" spc="5">
                <a:latin typeface="Microsoft Sans Serif"/>
                <a:cs typeface="Microsoft Sans Serif"/>
              </a:rPr>
              <a:t> </a:t>
            </a:r>
            <a:r>
              <a:rPr dirty="0" sz="1450">
                <a:latin typeface="Microsoft Sans Serif"/>
                <a:cs typeface="Microsoft Sans Serif"/>
              </a:rPr>
              <a:t>для</a:t>
            </a:r>
            <a:r>
              <a:rPr dirty="0" sz="1450" spc="5">
                <a:latin typeface="Microsoft Sans Serif"/>
                <a:cs typeface="Microsoft Sans Serif"/>
              </a:rPr>
              <a:t> </a:t>
            </a:r>
            <a:r>
              <a:rPr dirty="0" sz="1450">
                <a:latin typeface="Microsoft Sans Serif"/>
                <a:cs typeface="Microsoft Sans Serif"/>
              </a:rPr>
              <a:t>вопросов,</a:t>
            </a:r>
            <a:r>
              <a:rPr dirty="0" sz="1450" spc="5">
                <a:latin typeface="Microsoft Sans Serif"/>
                <a:cs typeface="Microsoft Sans Serif"/>
              </a:rPr>
              <a:t> </a:t>
            </a:r>
            <a:r>
              <a:rPr dirty="0" sz="1450">
                <a:latin typeface="Microsoft Sans Serif"/>
                <a:cs typeface="Microsoft Sans Serif"/>
              </a:rPr>
              <a:t>отобрать</a:t>
            </a:r>
            <a:r>
              <a:rPr dirty="0" sz="1450" spc="5">
                <a:latin typeface="Microsoft Sans Serif"/>
                <a:cs typeface="Microsoft Sans Serif"/>
              </a:rPr>
              <a:t> </a:t>
            </a:r>
            <a:r>
              <a:rPr dirty="0" sz="1450">
                <a:latin typeface="Microsoft Sans Serif"/>
                <a:cs typeface="Microsoft Sans Serif"/>
              </a:rPr>
              <a:t>актуальные),</a:t>
            </a:r>
            <a:r>
              <a:rPr dirty="0" sz="1450" spc="5">
                <a:latin typeface="Microsoft Sans Serif"/>
                <a:cs typeface="Microsoft Sans Serif"/>
              </a:rPr>
              <a:t> </a:t>
            </a:r>
            <a:r>
              <a:rPr dirty="0" sz="1450">
                <a:latin typeface="Microsoft Sans Serif"/>
                <a:cs typeface="Microsoft Sans Serif"/>
              </a:rPr>
              <a:t>ученик,</a:t>
            </a:r>
            <a:r>
              <a:rPr dirty="0" sz="1450" spc="5">
                <a:latin typeface="Microsoft Sans Serif"/>
                <a:cs typeface="Microsoft Sans Serif"/>
              </a:rPr>
              <a:t> </a:t>
            </a:r>
            <a:r>
              <a:rPr dirty="0" sz="1450">
                <a:latin typeface="Microsoft Sans Serif"/>
                <a:cs typeface="Microsoft Sans Serif"/>
              </a:rPr>
              <a:t>умеющий</a:t>
            </a:r>
            <a:r>
              <a:rPr dirty="0" sz="1450" spc="5">
                <a:latin typeface="Microsoft Sans Serif"/>
                <a:cs typeface="Microsoft Sans Serif"/>
              </a:rPr>
              <a:t> </a:t>
            </a:r>
            <a:r>
              <a:rPr dirty="0" sz="1450" spc="-25">
                <a:latin typeface="Microsoft Sans Serif"/>
                <a:cs typeface="Microsoft Sans Serif"/>
              </a:rPr>
              <a:t>или </a:t>
            </a:r>
            <a:r>
              <a:rPr dirty="0" sz="1450">
                <a:latin typeface="Microsoft Sans Serif"/>
                <a:cs typeface="Microsoft Sans Serif"/>
              </a:rPr>
              <a:t>готовый</a:t>
            </a:r>
            <a:r>
              <a:rPr dirty="0" sz="1450" spc="-10">
                <a:latin typeface="Microsoft Sans Serif"/>
                <a:cs typeface="Microsoft Sans Serif"/>
              </a:rPr>
              <a:t> </a:t>
            </a:r>
            <a:r>
              <a:rPr dirty="0" sz="1450">
                <a:latin typeface="Microsoft Sans Serif"/>
                <a:cs typeface="Microsoft Sans Serif"/>
              </a:rPr>
              <a:t>научиться</a:t>
            </a:r>
            <a:r>
              <a:rPr dirty="0" sz="1450" spc="-5">
                <a:latin typeface="Microsoft Sans Serif"/>
                <a:cs typeface="Microsoft Sans Serif"/>
              </a:rPr>
              <a:t> </a:t>
            </a:r>
            <a:r>
              <a:rPr dirty="0" sz="1450">
                <a:latin typeface="Microsoft Sans Serif"/>
                <a:cs typeface="Microsoft Sans Serif"/>
              </a:rPr>
              <a:t>создавать</a:t>
            </a:r>
            <a:r>
              <a:rPr dirty="0" sz="1450" spc="-5">
                <a:latin typeface="Microsoft Sans Serif"/>
                <a:cs typeface="Microsoft Sans Serif"/>
              </a:rPr>
              <a:t> </a:t>
            </a:r>
            <a:r>
              <a:rPr dirty="0" sz="1450">
                <a:latin typeface="Microsoft Sans Serif"/>
                <a:cs typeface="Microsoft Sans Serif"/>
              </a:rPr>
              <a:t>электронные</a:t>
            </a:r>
            <a:r>
              <a:rPr dirty="0" sz="1450" spc="-10">
                <a:latin typeface="Microsoft Sans Serif"/>
                <a:cs typeface="Microsoft Sans Serif"/>
              </a:rPr>
              <a:t> </a:t>
            </a:r>
            <a:r>
              <a:rPr dirty="0" sz="1450">
                <a:latin typeface="Microsoft Sans Serif"/>
                <a:cs typeface="Microsoft Sans Serif"/>
              </a:rPr>
              <a:t>опросы</a:t>
            </a:r>
            <a:r>
              <a:rPr dirty="0" sz="1450" spc="-5">
                <a:latin typeface="Microsoft Sans Serif"/>
                <a:cs typeface="Microsoft Sans Serif"/>
              </a:rPr>
              <a:t> </a:t>
            </a:r>
            <a:r>
              <a:rPr dirty="0" sz="1450">
                <a:latin typeface="Microsoft Sans Serif"/>
                <a:cs typeface="Microsoft Sans Serif"/>
              </a:rPr>
              <a:t>(например,</a:t>
            </a:r>
            <a:r>
              <a:rPr dirty="0" sz="1450" spc="-5">
                <a:latin typeface="Microsoft Sans Serif"/>
                <a:cs typeface="Microsoft Sans Serif"/>
              </a:rPr>
              <a:t> </a:t>
            </a:r>
            <a:r>
              <a:rPr dirty="0" sz="1450">
                <a:latin typeface="Microsoft Sans Serif"/>
                <a:cs typeface="Microsoft Sans Serif"/>
              </a:rPr>
              <a:t>освоить</a:t>
            </a:r>
            <a:r>
              <a:rPr dirty="0" sz="1450" spc="-10">
                <a:latin typeface="Microsoft Sans Serif"/>
                <a:cs typeface="Microsoft Sans Serif"/>
              </a:rPr>
              <a:t> гугл- </a:t>
            </a:r>
            <a:r>
              <a:rPr dirty="0" sz="1450">
                <a:latin typeface="Microsoft Sans Serif"/>
                <a:cs typeface="Microsoft Sans Serif"/>
              </a:rPr>
              <a:t>формы,</a:t>
            </a:r>
            <a:r>
              <a:rPr dirty="0" sz="1450" spc="35">
                <a:latin typeface="Microsoft Sans Serif"/>
                <a:cs typeface="Microsoft Sans Serif"/>
              </a:rPr>
              <a:t> </a:t>
            </a:r>
            <a:r>
              <a:rPr dirty="0" sz="1450">
                <a:latin typeface="Microsoft Sans Serif"/>
                <a:cs typeface="Microsoft Sans Serif"/>
              </a:rPr>
              <a:t>quizziz</a:t>
            </a:r>
            <a:r>
              <a:rPr dirty="0" sz="1450" spc="35">
                <a:latin typeface="Microsoft Sans Serif"/>
                <a:cs typeface="Microsoft Sans Serif"/>
              </a:rPr>
              <a:t> </a:t>
            </a:r>
            <a:r>
              <a:rPr dirty="0" sz="1450">
                <a:latin typeface="Microsoft Sans Serif"/>
                <a:cs typeface="Microsoft Sans Serif"/>
              </a:rPr>
              <a:t>и</a:t>
            </a:r>
            <a:r>
              <a:rPr dirty="0" sz="1450" spc="35">
                <a:latin typeface="Microsoft Sans Serif"/>
                <a:cs typeface="Microsoft Sans Serif"/>
              </a:rPr>
              <a:t> </a:t>
            </a:r>
            <a:r>
              <a:rPr dirty="0" sz="1450">
                <a:latin typeface="Microsoft Sans Serif"/>
                <a:cs typeface="Microsoft Sans Serif"/>
              </a:rPr>
              <a:t>тпд.)</a:t>
            </a:r>
            <a:r>
              <a:rPr dirty="0" sz="1450" spc="35">
                <a:latin typeface="Microsoft Sans Serif"/>
                <a:cs typeface="Microsoft Sans Serif"/>
              </a:rPr>
              <a:t> </a:t>
            </a:r>
            <a:r>
              <a:rPr dirty="0" sz="1450">
                <a:latin typeface="Microsoft Sans Serif"/>
                <a:cs typeface="Microsoft Sans Serif"/>
              </a:rPr>
              <a:t>и</a:t>
            </a:r>
            <a:r>
              <a:rPr dirty="0" sz="1450" spc="35">
                <a:latin typeface="Microsoft Sans Serif"/>
                <a:cs typeface="Microsoft Sans Serif"/>
              </a:rPr>
              <a:t> </a:t>
            </a:r>
            <a:r>
              <a:rPr dirty="0" sz="1450">
                <a:latin typeface="Microsoft Sans Serif"/>
                <a:cs typeface="Microsoft Sans Serif"/>
              </a:rPr>
              <a:t>научить</a:t>
            </a:r>
            <a:r>
              <a:rPr dirty="0" sz="1450" spc="35">
                <a:latin typeface="Microsoft Sans Serif"/>
                <a:cs typeface="Microsoft Sans Serif"/>
              </a:rPr>
              <a:t> </a:t>
            </a:r>
            <a:r>
              <a:rPr dirty="0" sz="1450">
                <a:latin typeface="Microsoft Sans Serif"/>
                <a:cs typeface="Microsoft Sans Serif"/>
              </a:rPr>
              <a:t>остальных,</a:t>
            </a:r>
            <a:r>
              <a:rPr dirty="0" sz="1450" spc="35">
                <a:latin typeface="Microsoft Sans Serif"/>
                <a:cs typeface="Microsoft Sans Serif"/>
              </a:rPr>
              <a:t> </a:t>
            </a:r>
            <a:r>
              <a:rPr dirty="0" sz="1450">
                <a:latin typeface="Microsoft Sans Serif"/>
                <a:cs typeface="Microsoft Sans Serif"/>
              </a:rPr>
              <a:t>ученик,</a:t>
            </a:r>
            <a:r>
              <a:rPr dirty="0" sz="1450" spc="35">
                <a:latin typeface="Microsoft Sans Serif"/>
                <a:cs typeface="Microsoft Sans Serif"/>
              </a:rPr>
              <a:t> </a:t>
            </a:r>
            <a:r>
              <a:rPr dirty="0" sz="1450">
                <a:latin typeface="Microsoft Sans Serif"/>
                <a:cs typeface="Microsoft Sans Serif"/>
              </a:rPr>
              <a:t>умеющий</a:t>
            </a:r>
            <a:r>
              <a:rPr dirty="0" sz="1450" spc="35">
                <a:latin typeface="Microsoft Sans Serif"/>
                <a:cs typeface="Microsoft Sans Serif"/>
              </a:rPr>
              <a:t> </a:t>
            </a:r>
            <a:r>
              <a:rPr dirty="0" sz="1450">
                <a:latin typeface="Microsoft Sans Serif"/>
                <a:cs typeface="Microsoft Sans Serif"/>
              </a:rPr>
              <a:t>рисовать</a:t>
            </a:r>
            <a:r>
              <a:rPr dirty="0" sz="1450" spc="35">
                <a:latin typeface="Microsoft Sans Serif"/>
                <a:cs typeface="Microsoft Sans Serif"/>
              </a:rPr>
              <a:t> </a:t>
            </a:r>
            <a:r>
              <a:rPr dirty="0" sz="1450" spc="-25">
                <a:latin typeface="Microsoft Sans Serif"/>
                <a:cs typeface="Microsoft Sans Serif"/>
              </a:rPr>
              <a:t>или </a:t>
            </a:r>
            <a:r>
              <a:rPr dirty="0" sz="1450">
                <a:latin typeface="Microsoft Sans Serif"/>
                <a:cs typeface="Microsoft Sans Serif"/>
              </a:rPr>
              <a:t>создавать</a:t>
            </a:r>
            <a:r>
              <a:rPr dirty="0" sz="1450" spc="-25">
                <a:latin typeface="Microsoft Sans Serif"/>
                <a:cs typeface="Microsoft Sans Serif"/>
              </a:rPr>
              <a:t> </a:t>
            </a:r>
            <a:r>
              <a:rPr dirty="0" sz="1450">
                <a:latin typeface="Microsoft Sans Serif"/>
                <a:cs typeface="Microsoft Sans Serif"/>
              </a:rPr>
              <a:t>рисунки</a:t>
            </a:r>
            <a:r>
              <a:rPr dirty="0" sz="1450" spc="-25">
                <a:latin typeface="Microsoft Sans Serif"/>
                <a:cs typeface="Microsoft Sans Serif"/>
              </a:rPr>
              <a:t> </a:t>
            </a:r>
            <a:r>
              <a:rPr dirty="0" sz="1450">
                <a:latin typeface="Microsoft Sans Serif"/>
                <a:cs typeface="Microsoft Sans Serif"/>
              </a:rPr>
              <a:t>с</a:t>
            </a:r>
            <a:r>
              <a:rPr dirty="0" sz="1450" spc="-20">
                <a:latin typeface="Microsoft Sans Serif"/>
                <a:cs typeface="Microsoft Sans Serif"/>
              </a:rPr>
              <a:t> </a:t>
            </a:r>
            <a:r>
              <a:rPr dirty="0" sz="1450">
                <a:latin typeface="Microsoft Sans Serif"/>
                <a:cs typeface="Microsoft Sans Serif"/>
              </a:rPr>
              <a:t>помощью</a:t>
            </a:r>
            <a:r>
              <a:rPr dirty="0" sz="1450" spc="-25">
                <a:latin typeface="Microsoft Sans Serif"/>
                <a:cs typeface="Microsoft Sans Serif"/>
              </a:rPr>
              <a:t> </a:t>
            </a:r>
            <a:r>
              <a:rPr dirty="0" sz="1450">
                <a:latin typeface="Microsoft Sans Serif"/>
                <a:cs typeface="Microsoft Sans Serif"/>
              </a:rPr>
              <a:t>нейросетей,</a:t>
            </a:r>
            <a:r>
              <a:rPr dirty="0" sz="1450" spc="-20">
                <a:latin typeface="Microsoft Sans Serif"/>
                <a:cs typeface="Microsoft Sans Serif"/>
              </a:rPr>
              <a:t> </a:t>
            </a:r>
            <a:r>
              <a:rPr dirty="0" sz="1450">
                <a:latin typeface="Microsoft Sans Serif"/>
                <a:cs typeface="Microsoft Sans Serif"/>
              </a:rPr>
              <a:t>а</a:t>
            </a:r>
            <a:r>
              <a:rPr dirty="0" sz="1450" spc="-25">
                <a:latin typeface="Microsoft Sans Serif"/>
                <a:cs typeface="Microsoft Sans Serif"/>
              </a:rPr>
              <a:t> </a:t>
            </a:r>
            <a:r>
              <a:rPr dirty="0" sz="1450" spc="-10">
                <a:latin typeface="Microsoft Sans Serif"/>
                <a:cs typeface="Microsoft Sans Serif"/>
              </a:rPr>
              <a:t>также,</a:t>
            </a:r>
            <a:r>
              <a:rPr dirty="0" sz="1450" spc="-20">
                <a:latin typeface="Microsoft Sans Serif"/>
                <a:cs typeface="Microsoft Sans Serif"/>
              </a:rPr>
              <a:t> </a:t>
            </a:r>
            <a:r>
              <a:rPr dirty="0" sz="1450" spc="-10">
                <a:latin typeface="Microsoft Sans Serif"/>
                <a:cs typeface="Microsoft Sans Serif"/>
              </a:rPr>
              <a:t>возможно,</a:t>
            </a:r>
            <a:r>
              <a:rPr dirty="0" sz="1450" spc="-25">
                <a:latin typeface="Microsoft Sans Serif"/>
                <a:cs typeface="Microsoft Sans Serif"/>
              </a:rPr>
              <a:t> </a:t>
            </a:r>
            <a:r>
              <a:rPr dirty="0" sz="1450" spc="-10">
                <a:latin typeface="Microsoft Sans Serif"/>
                <a:cs typeface="Microsoft Sans Serif"/>
              </a:rPr>
              <a:t>музыку.</a:t>
            </a:r>
            <a:endParaRPr sz="1450">
              <a:latin typeface="Microsoft Sans Serif"/>
              <a:cs typeface="Microsoft Sans Serif"/>
            </a:endParaRPr>
          </a:p>
          <a:p>
            <a:pPr marL="12700" marR="264160">
              <a:lnSpc>
                <a:spcPct val="102099"/>
              </a:lnSpc>
              <a:spcBef>
                <a:spcPts val="600"/>
              </a:spcBef>
            </a:pPr>
            <a:r>
              <a:rPr dirty="0" sz="1450">
                <a:latin typeface="Microsoft Sans Serif"/>
                <a:cs typeface="Microsoft Sans Serif"/>
              </a:rPr>
              <a:t>Роль</a:t>
            </a:r>
            <a:r>
              <a:rPr dirty="0" sz="1450" spc="-10">
                <a:latin typeface="Microsoft Sans Serif"/>
                <a:cs typeface="Microsoft Sans Serif"/>
              </a:rPr>
              <a:t> </a:t>
            </a:r>
            <a:r>
              <a:rPr dirty="0" sz="1450">
                <a:latin typeface="Microsoft Sans Serif"/>
                <a:cs typeface="Microsoft Sans Serif"/>
              </a:rPr>
              <a:t>учителя:</a:t>
            </a:r>
            <a:r>
              <a:rPr dirty="0" sz="1450" spc="-5">
                <a:latin typeface="Microsoft Sans Serif"/>
                <a:cs typeface="Microsoft Sans Serif"/>
              </a:rPr>
              <a:t> </a:t>
            </a:r>
            <a:r>
              <a:rPr dirty="0" sz="1450">
                <a:latin typeface="Microsoft Sans Serif"/>
                <a:cs typeface="Microsoft Sans Serif"/>
              </a:rPr>
              <a:t>распределить</a:t>
            </a:r>
            <a:r>
              <a:rPr dirty="0" sz="1450" spc="-10">
                <a:latin typeface="Microsoft Sans Serif"/>
                <a:cs typeface="Microsoft Sans Serif"/>
              </a:rPr>
              <a:t> </a:t>
            </a:r>
            <a:r>
              <a:rPr dirty="0" sz="1450">
                <a:latin typeface="Microsoft Sans Serif"/>
                <a:cs typeface="Microsoft Sans Serif"/>
              </a:rPr>
              <a:t>в</a:t>
            </a:r>
            <a:r>
              <a:rPr dirty="0" sz="1450" spc="-5">
                <a:latin typeface="Microsoft Sans Serif"/>
                <a:cs typeface="Microsoft Sans Serif"/>
              </a:rPr>
              <a:t> </a:t>
            </a:r>
            <a:r>
              <a:rPr dirty="0" sz="1450" spc="-10">
                <a:latin typeface="Microsoft Sans Serif"/>
                <a:cs typeface="Microsoft Sans Serif"/>
              </a:rPr>
              <a:t>микрогруппы </a:t>
            </a:r>
            <a:r>
              <a:rPr dirty="0" sz="1450">
                <a:latin typeface="Microsoft Sans Serif"/>
                <a:cs typeface="Microsoft Sans Serif"/>
              </a:rPr>
              <a:t>по</a:t>
            </a:r>
            <a:r>
              <a:rPr dirty="0" sz="1450" spc="-5">
                <a:latin typeface="Microsoft Sans Serif"/>
                <a:cs typeface="Microsoft Sans Serif"/>
              </a:rPr>
              <a:t> </a:t>
            </a:r>
            <a:r>
              <a:rPr dirty="0" sz="1450">
                <a:latin typeface="Microsoft Sans Serif"/>
                <a:cs typeface="Microsoft Sans Serif"/>
              </a:rPr>
              <a:t>интересам,</a:t>
            </a:r>
            <a:r>
              <a:rPr dirty="0" sz="1450" spc="-10">
                <a:latin typeface="Microsoft Sans Serif"/>
                <a:cs typeface="Microsoft Sans Serif"/>
              </a:rPr>
              <a:t> назначить </a:t>
            </a:r>
            <a:r>
              <a:rPr dirty="0" sz="1450">
                <a:latin typeface="Microsoft Sans Serif"/>
                <a:cs typeface="Microsoft Sans Serif"/>
              </a:rPr>
              <a:t>наставника,</a:t>
            </a:r>
            <a:r>
              <a:rPr dirty="0" sz="1450" spc="-20">
                <a:latin typeface="Microsoft Sans Serif"/>
                <a:cs typeface="Microsoft Sans Serif"/>
              </a:rPr>
              <a:t> </a:t>
            </a:r>
            <a:r>
              <a:rPr dirty="0" sz="1450">
                <a:latin typeface="Microsoft Sans Serif"/>
                <a:cs typeface="Microsoft Sans Serif"/>
              </a:rPr>
              <a:t>объяснить</a:t>
            </a:r>
            <a:r>
              <a:rPr dirty="0" sz="1450" spc="-20">
                <a:latin typeface="Microsoft Sans Serif"/>
                <a:cs typeface="Microsoft Sans Serif"/>
              </a:rPr>
              <a:t> </a:t>
            </a:r>
            <a:r>
              <a:rPr dirty="0" sz="1450">
                <a:latin typeface="Microsoft Sans Serif"/>
                <a:cs typeface="Microsoft Sans Serif"/>
              </a:rPr>
              <a:t>наставнику</a:t>
            </a:r>
            <a:r>
              <a:rPr dirty="0" sz="1450" spc="-15">
                <a:latin typeface="Microsoft Sans Serif"/>
                <a:cs typeface="Microsoft Sans Serif"/>
              </a:rPr>
              <a:t> </a:t>
            </a:r>
            <a:r>
              <a:rPr dirty="0" sz="1450">
                <a:latin typeface="Microsoft Sans Serif"/>
                <a:cs typeface="Microsoft Sans Serif"/>
              </a:rPr>
              <a:t>его</a:t>
            </a:r>
            <a:r>
              <a:rPr dirty="0" sz="1450" spc="-20">
                <a:latin typeface="Microsoft Sans Serif"/>
                <a:cs typeface="Microsoft Sans Serif"/>
              </a:rPr>
              <a:t> задачу,</a:t>
            </a:r>
            <a:r>
              <a:rPr dirty="0" sz="1450" spc="-15">
                <a:latin typeface="Microsoft Sans Serif"/>
                <a:cs typeface="Microsoft Sans Serif"/>
              </a:rPr>
              <a:t> </a:t>
            </a:r>
            <a:r>
              <a:rPr dirty="0" sz="1450">
                <a:latin typeface="Microsoft Sans Serif"/>
                <a:cs typeface="Microsoft Sans Serif"/>
              </a:rPr>
              <a:t>проконтролировать</a:t>
            </a:r>
            <a:r>
              <a:rPr dirty="0" sz="1450" spc="-20">
                <a:latin typeface="Microsoft Sans Serif"/>
                <a:cs typeface="Microsoft Sans Serif"/>
              </a:rPr>
              <a:t> </a:t>
            </a:r>
            <a:r>
              <a:rPr dirty="0" sz="1450" spc="-10">
                <a:latin typeface="Microsoft Sans Serif"/>
                <a:cs typeface="Microsoft Sans Serif"/>
              </a:rPr>
              <a:t>сроки </a:t>
            </a:r>
            <a:r>
              <a:rPr dirty="0" sz="1450">
                <a:latin typeface="Microsoft Sans Serif"/>
                <a:cs typeface="Microsoft Sans Serif"/>
              </a:rPr>
              <a:t>работы,</a:t>
            </a:r>
            <a:r>
              <a:rPr dirty="0" sz="1450" spc="35">
                <a:latin typeface="Microsoft Sans Serif"/>
                <a:cs typeface="Microsoft Sans Serif"/>
              </a:rPr>
              <a:t> </a:t>
            </a:r>
            <a:r>
              <a:rPr dirty="0" sz="1450">
                <a:latin typeface="Microsoft Sans Serif"/>
                <a:cs typeface="Microsoft Sans Serif"/>
              </a:rPr>
              <a:t>принять</a:t>
            </a:r>
            <a:r>
              <a:rPr dirty="0" sz="1450" spc="40">
                <a:latin typeface="Microsoft Sans Serif"/>
                <a:cs typeface="Microsoft Sans Serif"/>
              </a:rPr>
              <a:t> </a:t>
            </a:r>
            <a:r>
              <a:rPr dirty="0" sz="1450" spc="-20">
                <a:latin typeface="Microsoft Sans Serif"/>
                <a:cs typeface="Microsoft Sans Serif"/>
              </a:rPr>
              <a:t>результаты/организовать</a:t>
            </a:r>
            <a:r>
              <a:rPr dirty="0" sz="1450" spc="40">
                <a:latin typeface="Microsoft Sans Serif"/>
                <a:cs typeface="Microsoft Sans Serif"/>
              </a:rPr>
              <a:t> </a:t>
            </a:r>
            <a:r>
              <a:rPr dirty="0" sz="1450">
                <a:latin typeface="Microsoft Sans Serif"/>
                <a:cs typeface="Microsoft Sans Serif"/>
              </a:rPr>
              <a:t>викторину</a:t>
            </a:r>
            <a:r>
              <a:rPr dirty="0" sz="1450" spc="35">
                <a:latin typeface="Microsoft Sans Serif"/>
                <a:cs typeface="Microsoft Sans Serif"/>
              </a:rPr>
              <a:t> </a:t>
            </a:r>
            <a:r>
              <a:rPr dirty="0" sz="1450">
                <a:latin typeface="Microsoft Sans Serif"/>
                <a:cs typeface="Microsoft Sans Serif"/>
              </a:rPr>
              <a:t>с</a:t>
            </a:r>
            <a:r>
              <a:rPr dirty="0" sz="1450" spc="40">
                <a:latin typeface="Microsoft Sans Serif"/>
                <a:cs typeface="Microsoft Sans Serif"/>
              </a:rPr>
              <a:t> </a:t>
            </a:r>
            <a:r>
              <a:rPr dirty="0" sz="1450">
                <a:latin typeface="Microsoft Sans Serif"/>
                <a:cs typeface="Microsoft Sans Serif"/>
              </a:rPr>
              <a:t>другими</a:t>
            </a:r>
            <a:r>
              <a:rPr dirty="0" sz="1450" spc="40">
                <a:latin typeface="Microsoft Sans Serif"/>
                <a:cs typeface="Microsoft Sans Serif"/>
              </a:rPr>
              <a:t> </a:t>
            </a:r>
            <a:r>
              <a:rPr dirty="0" sz="1450" spc="-10">
                <a:latin typeface="Microsoft Sans Serif"/>
                <a:cs typeface="Microsoft Sans Serif"/>
              </a:rPr>
              <a:t>классами.</a:t>
            </a:r>
            <a:endParaRPr sz="14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5579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/>
              <a:t>Что</a:t>
            </a:r>
            <a:r>
              <a:rPr dirty="0" spc="-80"/>
              <a:t> </a:t>
            </a:r>
            <a:r>
              <a:rPr dirty="0"/>
              <a:t>учесть</a:t>
            </a:r>
            <a:r>
              <a:rPr dirty="0" spc="-80"/>
              <a:t> </a:t>
            </a:r>
            <a:r>
              <a:rPr dirty="0"/>
              <a:t>при</a:t>
            </a:r>
            <a:r>
              <a:rPr dirty="0" spc="-80"/>
              <a:t> </a:t>
            </a:r>
            <a:r>
              <a:rPr dirty="0" spc="-10"/>
              <a:t>распределении</a:t>
            </a:r>
            <a:r>
              <a:rPr dirty="0" spc="-75"/>
              <a:t> </a:t>
            </a:r>
            <a:r>
              <a:rPr dirty="0" spc="-10"/>
              <a:t>ролей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1765500" y="1274094"/>
            <a:ext cx="6666230" cy="33312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100">
                <a:latin typeface="Microsoft Sans Serif"/>
                <a:cs typeface="Microsoft Sans Serif"/>
              </a:rPr>
              <a:t>Возможные</a:t>
            </a:r>
            <a:r>
              <a:rPr dirty="0" sz="2100" spc="-15">
                <a:latin typeface="Microsoft Sans Serif"/>
                <a:cs typeface="Microsoft Sans Serif"/>
              </a:rPr>
              <a:t> </a:t>
            </a:r>
            <a:r>
              <a:rPr dirty="0" sz="2100">
                <a:latin typeface="Microsoft Sans Serif"/>
                <a:cs typeface="Microsoft Sans Serif"/>
              </a:rPr>
              <a:t>роли</a:t>
            </a:r>
            <a:r>
              <a:rPr dirty="0" sz="2100" spc="-10">
                <a:latin typeface="Microsoft Sans Serif"/>
                <a:cs typeface="Microsoft Sans Serif"/>
              </a:rPr>
              <a:t> </a:t>
            </a:r>
            <a:r>
              <a:rPr dirty="0" sz="2100">
                <a:latin typeface="Microsoft Sans Serif"/>
                <a:cs typeface="Microsoft Sans Serif"/>
              </a:rPr>
              <a:t>в</a:t>
            </a:r>
            <a:r>
              <a:rPr dirty="0" sz="2100" spc="-10">
                <a:latin typeface="Microsoft Sans Serif"/>
                <a:cs typeface="Microsoft Sans Serif"/>
              </a:rPr>
              <a:t> группе:</a:t>
            </a:r>
            <a:endParaRPr sz="2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z="2100">
              <a:latin typeface="Microsoft Sans Serif"/>
              <a:cs typeface="Microsoft Sans Serif"/>
            </a:endParaRPr>
          </a:p>
          <a:p>
            <a:pPr marL="241300" marR="5080" indent="-135255">
              <a:lnSpc>
                <a:spcPct val="70000"/>
              </a:lnSpc>
              <a:buChar char="•"/>
              <a:tabLst>
                <a:tab pos="241300" algn="l"/>
              </a:tabLst>
            </a:pPr>
            <a:r>
              <a:rPr dirty="0" sz="1600" b="1">
                <a:latin typeface="Arial"/>
                <a:cs typeface="Arial"/>
              </a:rPr>
              <a:t>генератор</a:t>
            </a:r>
            <a:r>
              <a:rPr dirty="0" sz="1600" spc="-5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идей</a:t>
            </a:r>
            <a:r>
              <a:rPr dirty="0" sz="1600" spc="-30" b="1">
                <a:latin typeface="Arial"/>
                <a:cs typeface="Arial"/>
              </a:rPr>
              <a:t> </a:t>
            </a:r>
            <a:r>
              <a:rPr dirty="0" sz="1600" spc="409">
                <a:latin typeface="Microsoft Sans Serif"/>
                <a:cs typeface="Microsoft Sans Serif"/>
              </a:rPr>
              <a:t>–</a:t>
            </a:r>
            <a:r>
              <a:rPr dirty="0" sz="1600" spc="-25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придумывает</a:t>
            </a:r>
            <a:r>
              <a:rPr dirty="0" sz="1600" spc="-2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идеи,</a:t>
            </a:r>
            <a:r>
              <a:rPr dirty="0" sz="1600" spc="-2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новые</a:t>
            </a:r>
            <a:r>
              <a:rPr dirty="0" sz="1600" spc="-2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взгляды</a:t>
            </a:r>
            <a:r>
              <a:rPr dirty="0" sz="1600" spc="-2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на</a:t>
            </a:r>
            <a:r>
              <a:rPr dirty="0" sz="1600" spc="-2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известные проблемы.</a:t>
            </a:r>
            <a:endParaRPr sz="1600">
              <a:latin typeface="Microsoft Sans Serif"/>
              <a:cs typeface="Microsoft Sans Serif"/>
            </a:endParaRPr>
          </a:p>
          <a:p>
            <a:pPr marL="241300" indent="-135890">
              <a:lnSpc>
                <a:spcPts val="1630"/>
              </a:lnSpc>
              <a:spcBef>
                <a:spcPts val="425"/>
              </a:spcBef>
              <a:buChar char="•"/>
              <a:tabLst>
                <a:tab pos="241300" algn="l"/>
              </a:tabLst>
            </a:pPr>
            <a:r>
              <a:rPr dirty="0" sz="1600" b="1">
                <a:latin typeface="Arial"/>
                <a:cs typeface="Arial"/>
              </a:rPr>
              <a:t>организатор</a:t>
            </a:r>
            <a:r>
              <a:rPr dirty="0" sz="1600" spc="-60" b="1">
                <a:latin typeface="Arial"/>
                <a:cs typeface="Arial"/>
              </a:rPr>
              <a:t> </a:t>
            </a:r>
            <a:r>
              <a:rPr dirty="0" sz="1600" spc="409">
                <a:latin typeface="Microsoft Sans Serif"/>
                <a:cs typeface="Microsoft Sans Serif"/>
              </a:rPr>
              <a:t>–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помогает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участникам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команды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организовать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работу,</a:t>
            </a:r>
            <a:endParaRPr sz="1600">
              <a:latin typeface="Microsoft Sans Serif"/>
              <a:cs typeface="Microsoft Sans Serif"/>
            </a:endParaRPr>
          </a:p>
          <a:p>
            <a:pPr marL="241300" marR="302895">
              <a:lnSpc>
                <a:spcPct val="70000"/>
              </a:lnSpc>
              <a:spcBef>
                <a:spcPts val="290"/>
              </a:spcBef>
            </a:pPr>
            <a:r>
              <a:rPr dirty="0" sz="1600">
                <a:latin typeface="Microsoft Sans Serif"/>
                <a:cs typeface="Microsoft Sans Serif"/>
              </a:rPr>
              <a:t>следит</a:t>
            </a:r>
            <a:r>
              <a:rPr dirty="0" sz="1600" spc="-5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за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соблюдением</a:t>
            </a:r>
            <a:r>
              <a:rPr dirty="0" sz="1600" spc="-5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сроков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и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при</a:t>
            </a:r>
            <a:r>
              <a:rPr dirty="0" sz="1600" spc="-5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необходимости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организует помощь</a:t>
            </a:r>
            <a:endParaRPr sz="1600">
              <a:latin typeface="Microsoft Sans Serif"/>
              <a:cs typeface="Microsoft Sans Serif"/>
            </a:endParaRPr>
          </a:p>
          <a:p>
            <a:pPr marL="241300" marR="421005" indent="-135255">
              <a:lnSpc>
                <a:spcPct val="70000"/>
              </a:lnSpc>
              <a:spcBef>
                <a:spcPts val="1000"/>
              </a:spcBef>
              <a:buChar char="•"/>
              <a:tabLst>
                <a:tab pos="241300" algn="l"/>
              </a:tabLst>
            </a:pPr>
            <a:r>
              <a:rPr dirty="0" sz="1600" spc="-10" b="1">
                <a:latin typeface="Arial"/>
                <a:cs typeface="Arial"/>
              </a:rPr>
              <a:t>критик/тестер</a:t>
            </a:r>
            <a:r>
              <a:rPr dirty="0" sz="1600" spc="-30" b="1">
                <a:latin typeface="Arial"/>
                <a:cs typeface="Arial"/>
              </a:rPr>
              <a:t> </a:t>
            </a:r>
            <a:r>
              <a:rPr dirty="0" sz="1600" spc="409">
                <a:latin typeface="Microsoft Sans Serif"/>
                <a:cs typeface="Microsoft Sans Serif"/>
              </a:rPr>
              <a:t>–</a:t>
            </a:r>
            <a:r>
              <a:rPr dirty="0" sz="1600" spc="-1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ищет</a:t>
            </a:r>
            <a:r>
              <a:rPr dirty="0" sz="1600" spc="-1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слабые</a:t>
            </a:r>
            <a:r>
              <a:rPr dirty="0" sz="1600" spc="-1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стороны</a:t>
            </a:r>
            <a:r>
              <a:rPr dirty="0" sz="1600" spc="-1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в</a:t>
            </a:r>
            <a:r>
              <a:rPr dirty="0" sz="1600" spc="-1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идеях</a:t>
            </a:r>
            <a:r>
              <a:rPr dirty="0" sz="1600" spc="-1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и</a:t>
            </a:r>
            <a:r>
              <a:rPr dirty="0" sz="1600" spc="-1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в</a:t>
            </a:r>
            <a:r>
              <a:rPr dirty="0" sz="1600" spc="-1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результатах </a:t>
            </a:r>
            <a:r>
              <a:rPr dirty="0" sz="1600">
                <a:latin typeface="Microsoft Sans Serif"/>
                <a:cs typeface="Microsoft Sans Serif"/>
              </a:rPr>
              <a:t>работы,</a:t>
            </a:r>
            <a:r>
              <a:rPr dirty="0" sz="1600" spc="-65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помогает</a:t>
            </a:r>
            <a:r>
              <a:rPr dirty="0" sz="1600" spc="-6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повысить</a:t>
            </a:r>
            <a:r>
              <a:rPr dirty="0" sz="1600" spc="-6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качество</a:t>
            </a:r>
            <a:endParaRPr sz="1600">
              <a:latin typeface="Microsoft Sans Serif"/>
              <a:cs typeface="Microsoft Sans Serif"/>
            </a:endParaRPr>
          </a:p>
          <a:p>
            <a:pPr marL="241300" indent="-135890">
              <a:lnSpc>
                <a:spcPct val="100000"/>
              </a:lnSpc>
              <a:spcBef>
                <a:spcPts val="425"/>
              </a:spcBef>
              <a:buChar char="•"/>
              <a:tabLst>
                <a:tab pos="241300" algn="l"/>
              </a:tabLst>
            </a:pPr>
            <a:r>
              <a:rPr dirty="0" sz="1600" spc="-10" b="1">
                <a:latin typeface="Arial"/>
                <a:cs typeface="Arial"/>
              </a:rPr>
              <a:t>«секретарь»</a:t>
            </a:r>
            <a:r>
              <a:rPr dirty="0" sz="1600" spc="-30" b="1">
                <a:latin typeface="Arial"/>
                <a:cs typeface="Arial"/>
              </a:rPr>
              <a:t> </a:t>
            </a:r>
            <a:r>
              <a:rPr dirty="0" sz="1600" spc="409">
                <a:latin typeface="Microsoft Sans Serif"/>
                <a:cs typeface="Microsoft Sans Serif"/>
              </a:rPr>
              <a:t>–</a:t>
            </a:r>
            <a:r>
              <a:rPr dirty="0" sz="1600" spc="-5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записывает</a:t>
            </a:r>
            <a:r>
              <a:rPr dirty="0" sz="1600" spc="-1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идеи</a:t>
            </a:r>
            <a:r>
              <a:rPr dirty="0" sz="1600" spc="-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и</a:t>
            </a:r>
            <a:r>
              <a:rPr dirty="0" sz="1600" spc="-10">
                <a:latin typeface="Microsoft Sans Serif"/>
                <a:cs typeface="Microsoft Sans Serif"/>
              </a:rPr>
              <a:t> </a:t>
            </a:r>
            <a:r>
              <a:rPr dirty="0" sz="1600" spc="-35">
                <a:latin typeface="Microsoft Sans Serif"/>
                <a:cs typeface="Microsoft Sans Serif"/>
              </a:rPr>
              <a:t>результаты</a:t>
            </a:r>
            <a:r>
              <a:rPr dirty="0" sz="1600" spc="-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обсуждения</a:t>
            </a:r>
            <a:endParaRPr sz="1600">
              <a:latin typeface="Microsoft Sans Serif"/>
              <a:cs typeface="Microsoft Sans Serif"/>
            </a:endParaRPr>
          </a:p>
          <a:p>
            <a:pPr marL="241300" indent="-135890">
              <a:lnSpc>
                <a:spcPct val="100000"/>
              </a:lnSpc>
              <a:spcBef>
                <a:spcPts val="420"/>
              </a:spcBef>
              <a:buChar char="•"/>
              <a:tabLst>
                <a:tab pos="241300" algn="l"/>
              </a:tabLst>
            </a:pPr>
            <a:r>
              <a:rPr dirty="0" sz="1600" spc="-10" b="1">
                <a:latin typeface="Arial"/>
                <a:cs typeface="Arial"/>
              </a:rPr>
              <a:t>комментатор</a:t>
            </a:r>
            <a:r>
              <a:rPr dirty="0" sz="1600" spc="-60" b="1">
                <a:latin typeface="Arial"/>
                <a:cs typeface="Arial"/>
              </a:rPr>
              <a:t> </a:t>
            </a:r>
            <a:r>
              <a:rPr dirty="0" sz="1600" spc="409">
                <a:latin typeface="Microsoft Sans Serif"/>
                <a:cs typeface="Microsoft Sans Serif"/>
              </a:rPr>
              <a:t>–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подводит</a:t>
            </a:r>
            <a:r>
              <a:rPr dirty="0" sz="1600" spc="-5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итоги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обсуждений,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работы</a:t>
            </a:r>
            <a:endParaRPr sz="1600">
              <a:latin typeface="Microsoft Sans Serif"/>
              <a:cs typeface="Microsoft Sans Serif"/>
            </a:endParaRPr>
          </a:p>
          <a:p>
            <a:pPr marL="241300" indent="-135890">
              <a:lnSpc>
                <a:spcPct val="100000"/>
              </a:lnSpc>
              <a:spcBef>
                <a:spcPts val="425"/>
              </a:spcBef>
              <a:buChar char="•"/>
              <a:tabLst>
                <a:tab pos="241300" algn="l"/>
              </a:tabLst>
            </a:pPr>
            <a:r>
              <a:rPr dirty="0" sz="1600" b="1">
                <a:latin typeface="Arial"/>
                <a:cs typeface="Arial"/>
              </a:rPr>
              <a:t>посредник</a:t>
            </a:r>
            <a:r>
              <a:rPr dirty="0" sz="1600" spc="-50" b="1">
                <a:latin typeface="Arial"/>
                <a:cs typeface="Arial"/>
              </a:rPr>
              <a:t> </a:t>
            </a:r>
            <a:r>
              <a:rPr dirty="0" sz="1600" spc="409">
                <a:latin typeface="Microsoft Sans Serif"/>
                <a:cs typeface="Microsoft Sans Serif"/>
              </a:rPr>
              <a:t>–</a:t>
            </a:r>
            <a:r>
              <a:rPr dirty="0" sz="1600" spc="-30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помогает</a:t>
            </a:r>
            <a:r>
              <a:rPr dirty="0" sz="1600" spc="-3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объяснить,</a:t>
            </a:r>
            <a:r>
              <a:rPr dirty="0" sz="1600" spc="-3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переформулировать</a:t>
            </a:r>
            <a:r>
              <a:rPr dirty="0" sz="1600" spc="-30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идеи</a:t>
            </a:r>
            <a:endParaRPr sz="1600">
              <a:latin typeface="Microsoft Sans Serif"/>
              <a:cs typeface="Microsoft Sans Serif"/>
            </a:endParaRPr>
          </a:p>
          <a:p>
            <a:pPr marL="241300" indent="-135890">
              <a:lnSpc>
                <a:spcPct val="100000"/>
              </a:lnSpc>
              <a:spcBef>
                <a:spcPts val="425"/>
              </a:spcBef>
              <a:buChar char="•"/>
              <a:tabLst>
                <a:tab pos="241300" algn="l"/>
              </a:tabLst>
            </a:pPr>
            <a:r>
              <a:rPr dirty="0" sz="1600" spc="-10" b="1">
                <a:latin typeface="Arial"/>
                <a:cs typeface="Arial"/>
              </a:rPr>
              <a:t>мотиватор</a:t>
            </a:r>
            <a:r>
              <a:rPr dirty="0" sz="1600" spc="-45" b="1">
                <a:latin typeface="Arial"/>
                <a:cs typeface="Arial"/>
              </a:rPr>
              <a:t> </a:t>
            </a:r>
            <a:r>
              <a:rPr dirty="0" sz="1600" spc="409">
                <a:latin typeface="Microsoft Sans Serif"/>
                <a:cs typeface="Microsoft Sans Serif"/>
              </a:rPr>
              <a:t>–</a:t>
            </a:r>
            <a:r>
              <a:rPr dirty="0" sz="1600" spc="-25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помогает</a:t>
            </a:r>
            <a:r>
              <a:rPr dirty="0" sz="1600" spc="-25">
                <a:latin typeface="Microsoft Sans Serif"/>
                <a:cs typeface="Microsoft Sans Serif"/>
              </a:rPr>
              <a:t> поддерживать </a:t>
            </a:r>
            <a:r>
              <a:rPr dirty="0" sz="1600" spc="-10">
                <a:latin typeface="Microsoft Sans Serif"/>
                <a:cs typeface="Microsoft Sans Serif"/>
              </a:rPr>
              <a:t>мотивацию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5579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 spc="-105"/>
              <a:t>Как</a:t>
            </a:r>
            <a:r>
              <a:rPr dirty="0" spc="-55"/>
              <a:t> </a:t>
            </a:r>
            <a:r>
              <a:rPr dirty="0" spc="-10"/>
              <a:t>проявляются</a:t>
            </a:r>
            <a:r>
              <a:rPr dirty="0" spc="-120"/>
              <a:t> </a:t>
            </a:r>
            <a:r>
              <a:rPr dirty="0" spc="-20"/>
              <a:t>роли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1858830" y="1309374"/>
            <a:ext cx="6762115" cy="3445510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147955" marR="394335" indent="-135255">
              <a:lnSpc>
                <a:spcPts val="1730"/>
              </a:lnSpc>
              <a:spcBef>
                <a:spcPts val="315"/>
              </a:spcBef>
              <a:buChar char="•"/>
              <a:tabLst>
                <a:tab pos="147955" algn="l"/>
              </a:tabLst>
            </a:pPr>
            <a:r>
              <a:rPr dirty="0" sz="1600" spc="-10">
                <a:latin typeface="Microsoft Sans Serif"/>
                <a:cs typeface="Microsoft Sans Serif"/>
              </a:rPr>
              <a:t>генератор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идей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 spc="409">
                <a:latin typeface="Microsoft Sans Serif"/>
                <a:cs typeface="Microsoft Sans Serif"/>
              </a:rPr>
              <a:t>–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«нам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стоит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посмотреть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на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задачу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вот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под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каким </a:t>
            </a:r>
            <a:r>
              <a:rPr dirty="0" sz="1600" spc="70">
                <a:latin typeface="Microsoft Sans Serif"/>
                <a:cs typeface="Microsoft Sans Serif"/>
              </a:rPr>
              <a:t>углом…»</a:t>
            </a:r>
            <a:endParaRPr sz="1600">
              <a:latin typeface="Microsoft Sans Serif"/>
              <a:cs typeface="Microsoft Sans Serif"/>
            </a:endParaRPr>
          </a:p>
          <a:p>
            <a:pPr marL="147955" marR="78740" indent="-135255">
              <a:lnSpc>
                <a:spcPts val="1730"/>
              </a:lnSpc>
              <a:spcBef>
                <a:spcPts val="994"/>
              </a:spcBef>
              <a:buChar char="•"/>
              <a:tabLst>
                <a:tab pos="147955" algn="l"/>
                <a:tab pos="2000250" algn="l"/>
                <a:tab pos="5488940" algn="l"/>
              </a:tabLst>
            </a:pPr>
            <a:r>
              <a:rPr dirty="0" sz="1600" spc="-20">
                <a:latin typeface="Microsoft Sans Serif"/>
                <a:cs typeface="Microsoft Sans Serif"/>
              </a:rPr>
              <a:t>организатор </a:t>
            </a:r>
            <a:r>
              <a:rPr dirty="0" sz="1600" spc="409">
                <a:latin typeface="Microsoft Sans Serif"/>
                <a:cs typeface="Microsoft Sans Serif"/>
              </a:rPr>
              <a:t>–</a:t>
            </a:r>
            <a:r>
              <a:rPr dirty="0" sz="1600" spc="-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«итак, </a:t>
            </a:r>
            <a:r>
              <a:rPr dirty="0" sz="1600">
                <a:latin typeface="Microsoft Sans Serif"/>
                <a:cs typeface="Microsoft Sans Serif"/>
              </a:rPr>
              <a:t>эту</a:t>
            </a:r>
            <a:r>
              <a:rPr dirty="0" sz="1600" spc="-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работу</a:t>
            </a:r>
            <a:r>
              <a:rPr dirty="0" sz="1600" spc="-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нам</a:t>
            </a:r>
            <a:r>
              <a:rPr dirty="0" sz="1600" spc="-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надо</a:t>
            </a:r>
            <a:r>
              <a:rPr dirty="0" sz="1600" spc="-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сделать </a:t>
            </a:r>
            <a:r>
              <a:rPr dirty="0" sz="1600">
                <a:latin typeface="Microsoft Sans Serif"/>
                <a:cs typeface="Microsoft Sans Serif"/>
              </a:rPr>
              <a:t>к</a:t>
            </a:r>
            <a:r>
              <a:rPr dirty="0" sz="1600" spc="-5">
                <a:latin typeface="Microsoft Sans Serif"/>
                <a:cs typeface="Microsoft Sans Serif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600" spc="-20">
                <a:latin typeface="Microsoft Sans Serif"/>
                <a:cs typeface="Microsoft Sans Serif"/>
              </a:rPr>
              <a:t>числу,</a:t>
            </a:r>
            <a:r>
              <a:rPr dirty="0" sz="1600" spc="-70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затем </a:t>
            </a:r>
            <a:r>
              <a:rPr dirty="0" sz="1600" spc="-10">
                <a:latin typeface="Microsoft Sans Serif"/>
                <a:cs typeface="Microsoft Sans Serif"/>
              </a:rPr>
              <a:t>делаем </a:t>
            </a:r>
            <a:r>
              <a:rPr dirty="0" sz="1600">
                <a:latin typeface="Microsoft Sans Serif"/>
                <a:cs typeface="Microsoft Sans Serif"/>
              </a:rPr>
              <a:t>вот эту к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600">
                <a:latin typeface="Microsoft Sans Serif"/>
                <a:cs typeface="Microsoft Sans Serif"/>
              </a:rPr>
              <a:t>-</a:t>
            </a:r>
            <a:r>
              <a:rPr dirty="0" sz="1600" spc="-20">
                <a:latin typeface="Microsoft Sans Serif"/>
                <a:cs typeface="Microsoft Sans Serif"/>
              </a:rPr>
              <a:t> числу,</a:t>
            </a:r>
            <a:r>
              <a:rPr dirty="0" sz="1600" spc="-1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а</a:t>
            </a:r>
            <a:r>
              <a:rPr dirty="0" sz="1600" spc="-1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после</a:t>
            </a:r>
            <a:r>
              <a:rPr dirty="0" sz="1600" spc="-1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собираем</a:t>
            </a:r>
            <a:r>
              <a:rPr dirty="0" sz="1600" spc="-20">
                <a:latin typeface="Microsoft Sans Serif"/>
                <a:cs typeface="Microsoft Sans Serif"/>
              </a:rPr>
              <a:t> </a:t>
            </a:r>
            <a:r>
              <a:rPr dirty="0" sz="1600" spc="-35">
                <a:latin typeface="Microsoft Sans Serif"/>
                <a:cs typeface="Microsoft Sans Serif"/>
              </a:rPr>
              <a:t>результаты</a:t>
            </a:r>
            <a:r>
              <a:rPr dirty="0" sz="1600" spc="-1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в</a:t>
            </a:r>
            <a:r>
              <a:rPr dirty="0" sz="1600" spc="-1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доклад. </a:t>
            </a:r>
            <a:r>
              <a:rPr dirty="0" sz="1600" spc="-30">
                <a:latin typeface="Microsoft Sans Serif"/>
                <a:cs typeface="Microsoft Sans Serif"/>
              </a:rPr>
              <a:t>Кто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возьмет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на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себя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первый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этап?»</a:t>
            </a:r>
            <a:endParaRPr sz="1600">
              <a:latin typeface="Microsoft Sans Serif"/>
              <a:cs typeface="Microsoft Sans Serif"/>
            </a:endParaRPr>
          </a:p>
          <a:p>
            <a:pPr marL="147955" marR="5080" indent="-135255">
              <a:lnSpc>
                <a:spcPts val="1730"/>
              </a:lnSpc>
              <a:spcBef>
                <a:spcPts val="994"/>
              </a:spcBef>
              <a:buChar char="•"/>
              <a:tabLst>
                <a:tab pos="147955" algn="l"/>
              </a:tabLst>
            </a:pPr>
            <a:r>
              <a:rPr dirty="0" sz="1600" spc="-25">
                <a:latin typeface="Microsoft Sans Serif"/>
                <a:cs typeface="Microsoft Sans Serif"/>
              </a:rPr>
              <a:t>критик/тестер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 spc="409">
                <a:latin typeface="Microsoft Sans Serif"/>
                <a:cs typeface="Microsoft Sans Serif"/>
              </a:rPr>
              <a:t>–</a:t>
            </a:r>
            <a:r>
              <a:rPr dirty="0" sz="1600" spc="-3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«мне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 spc="-30">
                <a:latin typeface="Microsoft Sans Serif"/>
                <a:cs typeface="Microsoft Sans Serif"/>
              </a:rPr>
              <a:t>кажется, </a:t>
            </a:r>
            <a:r>
              <a:rPr dirty="0" sz="1600">
                <a:latin typeface="Microsoft Sans Serif"/>
                <a:cs typeface="Microsoft Sans Serif"/>
              </a:rPr>
              <a:t>эти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две</a:t>
            </a:r>
            <a:r>
              <a:rPr dirty="0" sz="1600" spc="-3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задачи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не</a:t>
            </a:r>
            <a:r>
              <a:rPr dirty="0" sz="1600" spc="-3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работают</a:t>
            </a:r>
            <a:r>
              <a:rPr dirty="0" sz="1600" spc="-3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вместе,</a:t>
            </a:r>
            <a:r>
              <a:rPr dirty="0" sz="1600" spc="-30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их </a:t>
            </a:r>
            <a:r>
              <a:rPr dirty="0" sz="1600">
                <a:latin typeface="Microsoft Sans Serif"/>
                <a:cs typeface="Microsoft Sans Serif"/>
              </a:rPr>
              <a:t>сложно</a:t>
            </a:r>
            <a:r>
              <a:rPr dirty="0" sz="1600" spc="-6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сделать</a:t>
            </a:r>
            <a:r>
              <a:rPr dirty="0" sz="1600" spc="-6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одновременно.</a:t>
            </a:r>
            <a:r>
              <a:rPr dirty="0" sz="1600" spc="-55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Может</a:t>
            </a:r>
            <a:r>
              <a:rPr dirty="0" sz="1600" spc="-6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быть,</a:t>
            </a:r>
            <a:r>
              <a:rPr dirty="0" sz="1600" spc="-5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попробуем</a:t>
            </a:r>
            <a:r>
              <a:rPr dirty="0" sz="1600" spc="-6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так?,,»</a:t>
            </a:r>
            <a:endParaRPr sz="1600">
              <a:latin typeface="Microsoft Sans Serif"/>
              <a:cs typeface="Microsoft Sans Serif"/>
            </a:endParaRPr>
          </a:p>
          <a:p>
            <a:pPr marL="147320" indent="-134620">
              <a:lnSpc>
                <a:spcPct val="100000"/>
              </a:lnSpc>
              <a:spcBef>
                <a:spcPts val="780"/>
              </a:spcBef>
              <a:buChar char="•"/>
              <a:tabLst>
                <a:tab pos="147320" algn="l"/>
              </a:tabLst>
            </a:pPr>
            <a:r>
              <a:rPr dirty="0" sz="1600" spc="-20">
                <a:latin typeface="Microsoft Sans Serif"/>
                <a:cs typeface="Microsoft Sans Serif"/>
              </a:rPr>
              <a:t>«секретарь»</a:t>
            </a:r>
            <a:r>
              <a:rPr dirty="0" sz="1600" spc="-15">
                <a:latin typeface="Microsoft Sans Serif"/>
                <a:cs typeface="Microsoft Sans Serif"/>
              </a:rPr>
              <a:t> </a:t>
            </a:r>
            <a:r>
              <a:rPr dirty="0" sz="1600" spc="409">
                <a:latin typeface="Microsoft Sans Serif"/>
                <a:cs typeface="Microsoft Sans Serif"/>
              </a:rPr>
              <a:t>–</a:t>
            </a:r>
            <a:r>
              <a:rPr dirty="0" sz="1600" spc="-1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«я</a:t>
            </a:r>
            <a:r>
              <a:rPr dirty="0" sz="1600" spc="-1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пришлю</a:t>
            </a:r>
            <a:r>
              <a:rPr dirty="0" sz="1600" spc="-1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всем</a:t>
            </a:r>
            <a:r>
              <a:rPr dirty="0" sz="1600" spc="-1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список</a:t>
            </a:r>
            <a:r>
              <a:rPr dirty="0" sz="1600" spc="-1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наших</a:t>
            </a:r>
            <a:r>
              <a:rPr dirty="0" sz="1600" spc="-1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идей»</a:t>
            </a:r>
            <a:endParaRPr sz="1600">
              <a:latin typeface="Microsoft Sans Serif"/>
              <a:cs typeface="Microsoft Sans Serif"/>
            </a:endParaRPr>
          </a:p>
          <a:p>
            <a:pPr marL="147320" indent="-134620">
              <a:lnSpc>
                <a:spcPct val="100000"/>
              </a:lnSpc>
              <a:spcBef>
                <a:spcPts val="805"/>
              </a:spcBef>
              <a:buChar char="•"/>
              <a:tabLst>
                <a:tab pos="147320" algn="l"/>
              </a:tabLst>
            </a:pPr>
            <a:r>
              <a:rPr dirty="0" sz="1600" spc="-25">
                <a:latin typeface="Microsoft Sans Serif"/>
                <a:cs typeface="Microsoft Sans Serif"/>
              </a:rPr>
              <a:t>комментатор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 spc="409">
                <a:latin typeface="Microsoft Sans Serif"/>
                <a:cs typeface="Microsoft Sans Serif"/>
              </a:rPr>
              <a:t>–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«итак,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вот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к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чему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мы</a:t>
            </a:r>
            <a:r>
              <a:rPr dirty="0" sz="1600" spc="-40">
                <a:latin typeface="Microsoft Sans Serif"/>
                <a:cs typeface="Microsoft Sans Serif"/>
              </a:rPr>
              <a:t> </a:t>
            </a:r>
            <a:r>
              <a:rPr dirty="0" sz="1600" spc="70">
                <a:latin typeface="Microsoft Sans Serif"/>
                <a:cs typeface="Microsoft Sans Serif"/>
              </a:rPr>
              <a:t>пришли…»</a:t>
            </a:r>
            <a:endParaRPr sz="1600">
              <a:latin typeface="Microsoft Sans Serif"/>
              <a:cs typeface="Microsoft Sans Serif"/>
            </a:endParaRPr>
          </a:p>
          <a:p>
            <a:pPr marL="147320" indent="-134620">
              <a:lnSpc>
                <a:spcPct val="100000"/>
              </a:lnSpc>
              <a:spcBef>
                <a:spcPts val="810"/>
              </a:spcBef>
              <a:buChar char="•"/>
              <a:tabLst>
                <a:tab pos="147320" algn="l"/>
              </a:tabLst>
            </a:pPr>
            <a:r>
              <a:rPr dirty="0" sz="1600" spc="-20">
                <a:latin typeface="Microsoft Sans Serif"/>
                <a:cs typeface="Microsoft Sans Serif"/>
              </a:rPr>
              <a:t>посредник</a:t>
            </a:r>
            <a:r>
              <a:rPr dirty="0" sz="1600" spc="-50">
                <a:latin typeface="Microsoft Sans Serif"/>
                <a:cs typeface="Microsoft Sans Serif"/>
              </a:rPr>
              <a:t> </a:t>
            </a:r>
            <a:r>
              <a:rPr dirty="0" sz="1600" spc="409">
                <a:latin typeface="Microsoft Sans Serif"/>
                <a:cs typeface="Microsoft Sans Serif"/>
              </a:rPr>
              <a:t>–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«здесь</a:t>
            </a:r>
            <a:r>
              <a:rPr dirty="0" sz="1600" spc="-5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имеется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в</a:t>
            </a:r>
            <a:r>
              <a:rPr dirty="0" sz="1600" spc="-50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виду,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 spc="114">
                <a:latin typeface="Microsoft Sans Serif"/>
                <a:cs typeface="Microsoft Sans Serif"/>
              </a:rPr>
              <a:t>что…»</a:t>
            </a:r>
            <a:endParaRPr sz="1600">
              <a:latin typeface="Microsoft Sans Serif"/>
              <a:cs typeface="Microsoft Sans Serif"/>
            </a:endParaRPr>
          </a:p>
          <a:p>
            <a:pPr marL="147955" marR="745490" indent="-135255">
              <a:lnSpc>
                <a:spcPts val="1730"/>
              </a:lnSpc>
              <a:spcBef>
                <a:spcPts val="1025"/>
              </a:spcBef>
              <a:buChar char="•"/>
              <a:tabLst>
                <a:tab pos="147955" algn="l"/>
              </a:tabLst>
            </a:pPr>
            <a:r>
              <a:rPr dirty="0" sz="1600" spc="-20">
                <a:latin typeface="Microsoft Sans Serif"/>
                <a:cs typeface="Microsoft Sans Serif"/>
              </a:rPr>
              <a:t>мотиватор</a:t>
            </a:r>
            <a:r>
              <a:rPr dirty="0" sz="1600" spc="-50">
                <a:latin typeface="Microsoft Sans Serif"/>
                <a:cs typeface="Microsoft Sans Serif"/>
              </a:rPr>
              <a:t> </a:t>
            </a:r>
            <a:r>
              <a:rPr dirty="0" sz="1600" spc="409">
                <a:latin typeface="Microsoft Sans Serif"/>
                <a:cs typeface="Microsoft Sans Serif"/>
              </a:rPr>
              <a:t>–</a:t>
            </a:r>
            <a:r>
              <a:rPr dirty="0" sz="1600" spc="-5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«мы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уже</a:t>
            </a:r>
            <a:r>
              <a:rPr dirty="0" sz="1600" spc="-50">
                <a:latin typeface="Microsoft Sans Serif"/>
                <a:cs typeface="Microsoft Sans Serif"/>
              </a:rPr>
              <a:t> </a:t>
            </a:r>
            <a:r>
              <a:rPr dirty="0" sz="1600" spc="-10">
                <a:latin typeface="Microsoft Sans Serif"/>
                <a:cs typeface="Microsoft Sans Serif"/>
              </a:rPr>
              <a:t>почти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доделали</a:t>
            </a:r>
            <a:r>
              <a:rPr dirty="0" sz="1600" spc="-5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второй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этап,</a:t>
            </a:r>
            <a:r>
              <a:rPr dirty="0" sz="1600" spc="-5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после</a:t>
            </a:r>
            <a:r>
              <a:rPr dirty="0" sz="1600" spc="-45">
                <a:latin typeface="Microsoft Sans Serif"/>
                <a:cs typeface="Microsoft Sans Serif"/>
              </a:rPr>
              <a:t> </a:t>
            </a:r>
            <a:r>
              <a:rPr dirty="0" sz="1600" spc="-20">
                <a:latin typeface="Microsoft Sans Serif"/>
                <a:cs typeface="Microsoft Sans Serif"/>
              </a:rPr>
              <a:t>того </a:t>
            </a:r>
            <a:r>
              <a:rPr dirty="0" sz="1600" spc="-10">
                <a:latin typeface="Microsoft Sans Serif"/>
                <a:cs typeface="Microsoft Sans Serif"/>
              </a:rPr>
              <a:t>останется</a:t>
            </a:r>
            <a:r>
              <a:rPr dirty="0" sz="1600" spc="-70">
                <a:latin typeface="Microsoft Sans Serif"/>
                <a:cs typeface="Microsoft Sans Serif"/>
              </a:rPr>
              <a:t> </a:t>
            </a:r>
            <a:r>
              <a:rPr dirty="0" sz="1600">
                <a:latin typeface="Microsoft Sans Serif"/>
                <a:cs typeface="Microsoft Sans Serif"/>
              </a:rPr>
              <a:t>всего</a:t>
            </a:r>
            <a:r>
              <a:rPr dirty="0" sz="1600" spc="-65">
                <a:latin typeface="Microsoft Sans Serif"/>
                <a:cs typeface="Microsoft Sans Serif"/>
              </a:rPr>
              <a:t> </a:t>
            </a:r>
            <a:r>
              <a:rPr dirty="0" sz="1600" spc="95">
                <a:latin typeface="Microsoft Sans Serif"/>
                <a:cs typeface="Microsoft Sans Serif"/>
              </a:rPr>
              <a:t>лишь…»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 наставничества в обучении иностранным языкам: как совместить задачи наставника и принципы и приемы обучения на уроке английского языка.pptx</dc:title>
  <dcterms:created xsi:type="dcterms:W3CDTF">2025-01-24T03:40:20Z</dcterms:created>
  <dcterms:modified xsi:type="dcterms:W3CDTF">2025-01-24T03:40:20Z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2025-01-24T00:00:00Z</vt:filetime>
  </property>
  <property fmtid="{D5CDD505-2E9C-101B-9397-08002B2CF9AE}" pid="3" name="Creator">
    <vt:lpwstr>Google</vt:lpwstr>
  </property>
  <property fmtid="{D5CDD505-2E9C-101B-9397-08002B2CF9AE}" pid="4" name="LastSaved">
    <vt:filetime>2025-01-24T00:00:00Z</vt:filetime>
  </property>
</Properties>
</file>